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sldIdLst>
    <p:sldId id="273" r:id="rId5"/>
    <p:sldId id="274" r:id="rId6"/>
    <p:sldId id="275" r:id="rId7"/>
    <p:sldId id="276" r:id="rId8"/>
    <p:sldId id="258" r:id="rId9"/>
    <p:sldId id="259" r:id="rId10"/>
    <p:sldId id="260" r:id="rId11"/>
    <p:sldId id="261" r:id="rId12"/>
    <p:sldId id="264" r:id="rId13"/>
    <p:sldId id="262" r:id="rId14"/>
    <p:sldId id="265" r:id="rId15"/>
    <p:sldId id="266" r:id="rId16"/>
    <p:sldId id="277" r:id="rId17"/>
    <p:sldId id="267" r:id="rId18"/>
    <p:sldId id="27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1C30"/>
    <a:srgbClr val="032440"/>
    <a:srgbClr val="0B406B"/>
    <a:srgbClr val="114E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D96169-B014-4FCA-B645-FF8CE3B0ECE7}" v="102" dt="2024-03-04T10:05:54.439"/>
    <p1510:client id="{41E6A699-181C-4EB4-A4A5-B451EF7FF9E9}" v="2075" dt="2024-03-02T14:04:29.826"/>
    <p1510:client id="{632237BD-5D18-6D59-AABD-BBA34D167A44}" v="13" dt="2024-03-04T10:05:21.991"/>
    <p1510:client id="{83844C65-934B-C279-91BE-418BB8793E8A}" v="48" dt="2024-03-04T09:50:07.820"/>
    <p1510:client id="{83B59185-1352-4B59-9B28-4929D4D8B0DE}" v="60" dt="2024-03-04T09:42:26.724"/>
    <p1510:client id="{852295D1-2978-427C-928C-1A5C25026589}" v="80" dt="2024-03-04T09:50:40.443"/>
    <p1510:client id="{8735F80E-A0AC-BAD7-4117-DC2B5E4E186B}" v="76" dt="2024-03-04T09:08:00.702"/>
    <p1510:client id="{A1ECC0E8-99F2-1473-AB13-A00A198EAC94}" v="37" dt="2024-03-04T09:24:13.340"/>
    <p1510:client id="{E35B21C1-C137-4754-98EF-B407065BDA23}" v="91" dt="2024-03-04T10:10:00.657"/>
    <p1510:client id="{F2234691-DB03-CB98-8981-7CFAA3E32C40}" v="196" dt="2024-03-04T09:49:09.6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jpe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4/4/2024</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8A87A34-81AB-432B-8DAE-1953F412C126}" type="datetimeFigureOut">
              <a:rPr lang="en-US" dirty="0"/>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A87A34-81AB-432B-8DAE-1953F412C126}" type="datetimeFigureOut">
              <a:rPr lang="en-US" dirty="0"/>
              <a:t>4/4/2024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dirty="0"/>
              <a:t>4/4/2024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14E80"/>
        </a:solid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4/4/2024</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vitmumbai.acm.org/story.php?id=8" TargetMode="Externa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hyperlink" Target="https://www.flickr.com/photos/30478819@N08/51080621877/" TargetMode="External"/><Relationship Id="rId3" Type="http://schemas.openxmlformats.org/officeDocument/2006/relationships/image" Target="../media/image9.png"/><Relationship Id="rId7" Type="http://schemas.microsoft.com/office/2007/relationships/hdphoto" Target="../media/hdphoto7.wdp"/><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hyperlink" Target="https://archivodeinalbis.blogspot.com/2020/02/la-calificacion-juridica-del-phising.html" TargetMode="External"/><Relationship Id="rId4" Type="http://schemas.microsoft.com/office/2007/relationships/hdphoto" Target="../media/hdphoto6.wdp"/></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8.wdp"/></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 Id="rId4" Type="http://schemas.microsoft.com/office/2007/relationships/hdphoto" Target="../media/hdphoto9.wdp"/></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vitmumbai.acm.org/story.php?id=8" TargetMode="Externa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vitmumbai.acm.org/story.php?id=8" TargetMode="Externa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http://vitmumbai.acm.org/story.php?id=8" TargetMode="Externa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vitmumbai.acm.org/story.php?id=8" TargetMode="Externa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hyperlink" Target="https://support.skillscommons.org/connect/industry/it/nh-tech-oer-portal/" TargetMode="Externa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www.thebluediamondgallery.com/handwriting/s/security.html" TargetMode="External"/><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hyperlink" Target="https://www.pngall.com/cybersecurity-png/" TargetMode="External"/><Relationship Id="rId4" Type="http://schemas.microsoft.com/office/2007/relationships/hdphoto" Target="../media/hdphoto4.wdp"/></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opensource.com/article/18/4/3-password-managers-linux-command-line" TargetMode="External"/><Relationship Id="rId4" Type="http://schemas.microsoft.com/office/2007/relationships/hdphoto" Target="../media/hdphoto5.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0B38558-5389-4817-936F-FD62560CAC1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 name="Rectangle 13">
              <a:extLst>
                <a:ext uri="{FF2B5EF4-FFF2-40B4-BE49-F238E27FC236}">
                  <a16:creationId xmlns:a16="http://schemas.microsoft.com/office/drawing/2014/main" id="{CCB252B9-42EF-4414-AA22-2A95C18197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p14="http://schemas.microsoft.com/office/powerpoint/2010/main" xmlns:a14="http://schemas.microsoft.com/office/drawing/2010/main" xmlns:a16="http://schemas.microsoft.com/office/drawing/2014/main">
                  <a:solidFill>
                    <a:srgbClr val="FFFFFF"/>
                  </a:solidFill>
                </a14:hiddenFill>
              </a:ext>
            </a:extLst>
          </p:spPr>
        </p:pic>
      </p:grpSp>
      <p:pic>
        <p:nvPicPr>
          <p:cNvPr id="7" name="Picture 6" descr="A group of people in a room with computers&#10;&#10;Description automatically generated">
            <a:extLst>
              <a:ext uri="{FF2B5EF4-FFF2-40B4-BE49-F238E27FC236}">
                <a16:creationId xmlns:a16="http://schemas.microsoft.com/office/drawing/2014/main" id="{EEFBE44E-E712-6E50-09E3-D00EAC9E7386}"/>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brightnessContrast bright="-85000"/>
                    </a14:imgEffect>
                  </a14:imgLayer>
                </a14:imgProps>
              </a:ext>
              <a:ext uri="{837473B0-CC2E-450A-ABE3-18F120FF3D39}">
                <a1611:picAttrSrcUrl xmlns:a1611="http://schemas.microsoft.com/office/drawing/2016/11/main" xmlns="" r:id="rId5"/>
              </a:ext>
            </a:extLst>
          </a:blip>
          <a:srcRect t="17477" b="7501"/>
          <a:stretch/>
        </p:blipFill>
        <p:spPr>
          <a:xfrm>
            <a:off x="0" y="9524"/>
            <a:ext cx="12188389" cy="7037152"/>
          </a:xfrm>
          <a:prstGeom prst="rect">
            <a:avLst/>
          </a:prstGeom>
        </p:spPr>
      </p:pic>
      <p:grpSp>
        <p:nvGrpSpPr>
          <p:cNvPr id="12" name="Group 11">
            <a:extLst>
              <a:ext uri="{FF2B5EF4-FFF2-40B4-BE49-F238E27FC236}">
                <a16:creationId xmlns:a16="http://schemas.microsoft.com/office/drawing/2014/main" id="{15502586-682B-4EDF-9515-674BB4E1CD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18" y="0"/>
            <a:ext cx="12186564" cy="7026293"/>
            <a:chOff x="2718" y="0"/>
            <a:chExt cx="12186564" cy="7026293"/>
          </a:xfrm>
        </p:grpSpPr>
        <p:sp>
          <p:nvSpPr>
            <p:cNvPr id="18"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718" y="4235"/>
              <a:ext cx="12186564" cy="7022058"/>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4A25545-7FDA-465A-8546-9D927F8286FD}"/>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39"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0"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1"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0" name="Group 19">
              <a:extLst>
                <a:ext uri="{FF2B5EF4-FFF2-40B4-BE49-F238E27FC236}">
                  <a16:creationId xmlns:a16="http://schemas.microsoft.com/office/drawing/2014/main" id="{4C374541-D033-4B72-A232-5461EEAD4DF2}"/>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3"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4"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5"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7"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8"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21" name="Group 20">
              <a:extLst>
                <a:ext uri="{FF2B5EF4-FFF2-40B4-BE49-F238E27FC236}">
                  <a16:creationId xmlns:a16="http://schemas.microsoft.com/office/drawing/2014/main" id="{DEAF6153-6BF6-448C-81C1-2817B0F78001}"/>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9"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30"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31"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2"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2" name="Group 21">
              <a:extLst>
                <a:ext uri="{FF2B5EF4-FFF2-40B4-BE49-F238E27FC236}">
                  <a16:creationId xmlns:a16="http://schemas.microsoft.com/office/drawing/2014/main" id="{BC21AED9-0CB5-426C-A1C4-6EEB548050D5}"/>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23"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24"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25"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6"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27"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8" name="Title 1">
            <a:extLst>
              <a:ext uri="{FF2B5EF4-FFF2-40B4-BE49-F238E27FC236}">
                <a16:creationId xmlns:a16="http://schemas.microsoft.com/office/drawing/2014/main" id="{A865F4E8-1FD4-C0A5-0517-CF3EA176E1B2}"/>
              </a:ext>
            </a:extLst>
          </p:cNvPr>
          <p:cNvSpPr txBox="1">
            <a:spLocks/>
          </p:cNvSpPr>
          <p:nvPr/>
        </p:nvSpPr>
        <p:spPr>
          <a:xfrm>
            <a:off x="381000" y="1048749"/>
            <a:ext cx="11429999" cy="253246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6000">
                <a:solidFill>
                  <a:schemeClr val="tx2"/>
                </a:solidFill>
                <a:latin typeface="Times New Roman"/>
                <a:cs typeface="Times New Roman"/>
              </a:rPr>
              <a:t>A PHISHING ATTACK RISK </a:t>
            </a:r>
            <a:br>
              <a:rPr lang="en-US" sz="6000">
                <a:solidFill>
                  <a:schemeClr val="tx2"/>
                </a:solidFill>
                <a:latin typeface="Times New Roman"/>
                <a:cs typeface="Times New Roman"/>
              </a:rPr>
            </a:br>
            <a:r>
              <a:rPr lang="en-US" sz="6000">
                <a:solidFill>
                  <a:schemeClr val="tx2"/>
                </a:solidFill>
                <a:latin typeface="Times New Roman"/>
                <a:cs typeface="Times New Roman"/>
              </a:rPr>
              <a:t>ASSESSMENT REPORT</a:t>
            </a:r>
          </a:p>
          <a:p>
            <a:pPr algn="ctr"/>
            <a:endParaRPr lang="en-US" sz="4800">
              <a:solidFill>
                <a:schemeClr val="tx2"/>
              </a:solidFill>
              <a:latin typeface="Times New Roman"/>
              <a:cs typeface="Times New Roman"/>
            </a:endParaRPr>
          </a:p>
        </p:txBody>
      </p:sp>
      <p:sp>
        <p:nvSpPr>
          <p:cNvPr id="15" name="Title 1">
            <a:extLst>
              <a:ext uri="{FF2B5EF4-FFF2-40B4-BE49-F238E27FC236}">
                <a16:creationId xmlns:a16="http://schemas.microsoft.com/office/drawing/2014/main" id="{712B04FC-5650-DB72-A2DC-132C0F42C248}"/>
              </a:ext>
            </a:extLst>
          </p:cNvPr>
          <p:cNvSpPr txBox="1">
            <a:spLocks/>
          </p:cNvSpPr>
          <p:nvPr/>
        </p:nvSpPr>
        <p:spPr>
          <a:xfrm>
            <a:off x="1141412" y="3580254"/>
            <a:ext cx="9905998" cy="1665474"/>
          </a:xfrm>
          <a:prstGeom prst="rect">
            <a:avLst/>
          </a:prstGeom>
        </p:spPr>
        <p:txBody>
          <a:bodyPr vert="horz" lIns="91440" tIns="45720" rIns="91440" bIns="45720" rtlCol="0" anchor="ctr">
            <a:normAutofit fontScale="92500" lnSpcReduction="1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t/>
            </a:r>
            <a:br>
              <a:rPr lang="en-US"/>
            </a:br>
            <a:r>
              <a:rPr lang="en-US" sz="2000">
                <a:latin typeface="Times New Roman"/>
                <a:cs typeface="Calibri"/>
              </a:rPr>
              <a:t>By Group 3 </a:t>
            </a:r>
          </a:p>
          <a:p>
            <a:pPr algn="ctr"/>
            <a:endParaRPr lang="en-US" sz="2000">
              <a:latin typeface="Times New Roman"/>
              <a:cs typeface="Calibri"/>
            </a:endParaRPr>
          </a:p>
          <a:p>
            <a:pPr algn="ctr"/>
            <a:r>
              <a:rPr lang="en-US" sz="2000" err="1">
                <a:latin typeface="Times New Roman"/>
                <a:cs typeface="Calibri"/>
              </a:rPr>
              <a:t>CyberSecurity</a:t>
            </a:r>
            <a:r>
              <a:rPr lang="en-US" sz="2000">
                <a:latin typeface="Times New Roman"/>
                <a:cs typeface="Calibri"/>
              </a:rPr>
              <a:t> Cohort 3.3</a:t>
            </a:r>
          </a:p>
          <a:p>
            <a:pPr algn="ctr"/>
            <a:endParaRPr lang="en-US" sz="2000">
              <a:latin typeface="Times New Roman"/>
              <a:cs typeface="Calibri"/>
            </a:endParaRPr>
          </a:p>
          <a:p>
            <a:pPr algn="ctr"/>
            <a:r>
              <a:rPr lang="en-US" sz="2000">
                <a:latin typeface="Times New Roman"/>
                <a:cs typeface="Calibri"/>
              </a:rPr>
              <a:t>March 3rd, 2024</a:t>
            </a:r>
          </a:p>
        </p:txBody>
      </p:sp>
    </p:spTree>
    <p:extLst>
      <p:ext uri="{BB962C8B-B14F-4D97-AF65-F5344CB8AC3E}">
        <p14:creationId xmlns:p14="http://schemas.microsoft.com/office/powerpoint/2010/main" val="25928961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 name="Picture 2">
            <a:extLst>
              <a:ext uri="{FF2B5EF4-FFF2-40B4-BE49-F238E27FC236}">
                <a16:creationId xmlns:a16="http://schemas.microsoft.com/office/drawing/2014/main" id="{5ACD94DE-DE21-4A9D-8875-A1539BE216E8}"/>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70" name="Group 169">
            <a:extLst>
              <a:ext uri="{FF2B5EF4-FFF2-40B4-BE49-F238E27FC236}">
                <a16:creationId xmlns:a16="http://schemas.microsoft.com/office/drawing/2014/main" id="{A8F3053C-AA2D-43E7-9127-59111DE0E06D}"/>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71" name="Group 170">
              <a:extLst>
                <a:ext uri="{FF2B5EF4-FFF2-40B4-BE49-F238E27FC236}">
                  <a16:creationId xmlns:a16="http://schemas.microsoft.com/office/drawing/2014/main" id="{159025B1-E34F-4772-B2CC-DA9B705D403C}"/>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83" name="Rectangle 5">
                <a:extLst>
                  <a:ext uri="{FF2B5EF4-FFF2-40B4-BE49-F238E27FC236}">
                    <a16:creationId xmlns:a16="http://schemas.microsoft.com/office/drawing/2014/main" id="{85E8FDD9-55D5-48E9-BD0F-41FA02C5AD19}"/>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84" name="Freeform 6">
                <a:extLst>
                  <a:ext uri="{FF2B5EF4-FFF2-40B4-BE49-F238E27FC236}">
                    <a16:creationId xmlns:a16="http://schemas.microsoft.com/office/drawing/2014/main" id="{2C147D99-21B5-462F-B3D9-2D04FC67D8E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5" name="Freeform 7">
                <a:extLst>
                  <a:ext uri="{FF2B5EF4-FFF2-40B4-BE49-F238E27FC236}">
                    <a16:creationId xmlns:a16="http://schemas.microsoft.com/office/drawing/2014/main" id="{3A84E48A-5D81-47C8-9B35-7891B51623C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6" name="Freeform 8">
                <a:extLst>
                  <a:ext uri="{FF2B5EF4-FFF2-40B4-BE49-F238E27FC236}">
                    <a16:creationId xmlns:a16="http://schemas.microsoft.com/office/drawing/2014/main" id="{A7C08433-35BE-4A5A-9C1F-B37DEB4827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7" name="Freeform 9">
                <a:extLst>
                  <a:ext uri="{FF2B5EF4-FFF2-40B4-BE49-F238E27FC236}">
                    <a16:creationId xmlns:a16="http://schemas.microsoft.com/office/drawing/2014/main" id="{D0B8201B-0CB0-4F9E-ACB0-DD75292348F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8" name="Freeform 10">
                <a:extLst>
                  <a:ext uri="{FF2B5EF4-FFF2-40B4-BE49-F238E27FC236}">
                    <a16:creationId xmlns:a16="http://schemas.microsoft.com/office/drawing/2014/main" id="{888D2777-7FAE-47C4-9E1A-3C4D015CFB2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9" name="Freeform 11">
                <a:extLst>
                  <a:ext uri="{FF2B5EF4-FFF2-40B4-BE49-F238E27FC236}">
                    <a16:creationId xmlns:a16="http://schemas.microsoft.com/office/drawing/2014/main" id="{CE168F44-CB11-4900-AC9E-3EBEC801600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0" name="Freeform 12">
                <a:extLst>
                  <a:ext uri="{FF2B5EF4-FFF2-40B4-BE49-F238E27FC236}">
                    <a16:creationId xmlns:a16="http://schemas.microsoft.com/office/drawing/2014/main" id="{A0F39381-D3B3-4EBE-80AB-F3AA4D18895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1" name="Freeform 13">
                <a:extLst>
                  <a:ext uri="{FF2B5EF4-FFF2-40B4-BE49-F238E27FC236}">
                    <a16:creationId xmlns:a16="http://schemas.microsoft.com/office/drawing/2014/main" id="{F8B41A7C-3B6F-4BEF-B1FA-4869947AE74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2" name="Freeform 14">
                <a:extLst>
                  <a:ext uri="{FF2B5EF4-FFF2-40B4-BE49-F238E27FC236}">
                    <a16:creationId xmlns:a16="http://schemas.microsoft.com/office/drawing/2014/main" id="{9A08FB39-6EFB-4948-88F2-6EB113F1051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3" name="Freeform 15">
                <a:extLst>
                  <a:ext uri="{FF2B5EF4-FFF2-40B4-BE49-F238E27FC236}">
                    <a16:creationId xmlns:a16="http://schemas.microsoft.com/office/drawing/2014/main" id="{32489CF5-34F9-4676-8FC8-EA47623A9F5F}"/>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4" name="Line 16">
                <a:extLst>
                  <a:ext uri="{FF2B5EF4-FFF2-40B4-BE49-F238E27FC236}">
                    <a16:creationId xmlns:a16="http://schemas.microsoft.com/office/drawing/2014/main" id="{6E6A81FE-6687-4E45-86EE-506158CFC01C}"/>
                  </a:ext>
                  <a:ext uri="{C183D7F6-B498-43B3-948B-1728B52AA6E4}">
                    <adec:decorative xmlns:adec="http://schemas.microsoft.com/office/drawing/2017/decorative" xmlns=""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95" name="Freeform 17">
                <a:extLst>
                  <a:ext uri="{FF2B5EF4-FFF2-40B4-BE49-F238E27FC236}">
                    <a16:creationId xmlns:a16="http://schemas.microsoft.com/office/drawing/2014/main" id="{085F56DC-138C-4970-A499-1F8C4FBADFE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6" name="Freeform 18">
                <a:extLst>
                  <a:ext uri="{FF2B5EF4-FFF2-40B4-BE49-F238E27FC236}">
                    <a16:creationId xmlns:a16="http://schemas.microsoft.com/office/drawing/2014/main" id="{2241CFC6-2DD5-4908-95FF-C76F3F43277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7" name="Freeform 19">
                <a:extLst>
                  <a:ext uri="{FF2B5EF4-FFF2-40B4-BE49-F238E27FC236}">
                    <a16:creationId xmlns:a16="http://schemas.microsoft.com/office/drawing/2014/main" id="{EAE9ABAC-3BE1-44E6-A764-8B7884E839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8" name="Freeform 20">
                <a:extLst>
                  <a:ext uri="{FF2B5EF4-FFF2-40B4-BE49-F238E27FC236}">
                    <a16:creationId xmlns:a16="http://schemas.microsoft.com/office/drawing/2014/main" id="{39874D11-3018-499B-BD78-11BB954BDF5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9" name="Rectangle 21">
                <a:extLst>
                  <a:ext uri="{FF2B5EF4-FFF2-40B4-BE49-F238E27FC236}">
                    <a16:creationId xmlns:a16="http://schemas.microsoft.com/office/drawing/2014/main" id="{9D4461D3-04C7-495D-BA09-8D5311E9DA70}"/>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00" name="Freeform 22">
                <a:extLst>
                  <a:ext uri="{FF2B5EF4-FFF2-40B4-BE49-F238E27FC236}">
                    <a16:creationId xmlns:a16="http://schemas.microsoft.com/office/drawing/2014/main" id="{BF405972-B14C-45E8-9F0C-E2F11F1CF08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1" name="Freeform 23">
                <a:extLst>
                  <a:ext uri="{FF2B5EF4-FFF2-40B4-BE49-F238E27FC236}">
                    <a16:creationId xmlns:a16="http://schemas.microsoft.com/office/drawing/2014/main" id="{D7939026-A689-46F4-97AC-5F68665D7D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2" name="Freeform 24">
                <a:extLst>
                  <a:ext uri="{FF2B5EF4-FFF2-40B4-BE49-F238E27FC236}">
                    <a16:creationId xmlns:a16="http://schemas.microsoft.com/office/drawing/2014/main" id="{8AD9F31C-5CF7-45EE-907A-3074488127B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3" name="Freeform 25">
                <a:extLst>
                  <a:ext uri="{FF2B5EF4-FFF2-40B4-BE49-F238E27FC236}">
                    <a16:creationId xmlns:a16="http://schemas.microsoft.com/office/drawing/2014/main" id="{93412351-62FA-4EF3-8FE2-4CDD8397B99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4" name="Freeform 26">
                <a:extLst>
                  <a:ext uri="{FF2B5EF4-FFF2-40B4-BE49-F238E27FC236}">
                    <a16:creationId xmlns:a16="http://schemas.microsoft.com/office/drawing/2014/main" id="{84A81491-A1EB-46E3-9E73-11B93428CD1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5" name="Freeform 27">
                <a:extLst>
                  <a:ext uri="{FF2B5EF4-FFF2-40B4-BE49-F238E27FC236}">
                    <a16:creationId xmlns:a16="http://schemas.microsoft.com/office/drawing/2014/main" id="{E7727744-4F0E-4AA2-97BC-0C44AB354A3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6" name="Freeform 28">
                <a:extLst>
                  <a:ext uri="{FF2B5EF4-FFF2-40B4-BE49-F238E27FC236}">
                    <a16:creationId xmlns:a16="http://schemas.microsoft.com/office/drawing/2014/main" id="{4575AD90-731F-4996-AA04-86E5EC8CBE0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7" name="Freeform 29">
                <a:extLst>
                  <a:ext uri="{FF2B5EF4-FFF2-40B4-BE49-F238E27FC236}">
                    <a16:creationId xmlns:a16="http://schemas.microsoft.com/office/drawing/2014/main" id="{231A78D3-96D9-4A22-BC29-8274B016C0C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8" name="Freeform 30">
                <a:extLst>
                  <a:ext uri="{FF2B5EF4-FFF2-40B4-BE49-F238E27FC236}">
                    <a16:creationId xmlns:a16="http://schemas.microsoft.com/office/drawing/2014/main" id="{DFF31CA2-144E-493E-A135-83B83452ABC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9" name="Freeform 31">
                <a:extLst>
                  <a:ext uri="{FF2B5EF4-FFF2-40B4-BE49-F238E27FC236}">
                    <a16:creationId xmlns:a16="http://schemas.microsoft.com/office/drawing/2014/main" id="{C1ED7F8F-8F7D-4634-8EF1-3DC871518A4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72" name="Group 171">
              <a:extLst>
                <a:ext uri="{FF2B5EF4-FFF2-40B4-BE49-F238E27FC236}">
                  <a16:creationId xmlns:a16="http://schemas.microsoft.com/office/drawing/2014/main" id="{C51DBAB3-1986-470D-B778-24F7953C79C0}"/>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73" name="Freeform 32">
                <a:extLst>
                  <a:ext uri="{FF2B5EF4-FFF2-40B4-BE49-F238E27FC236}">
                    <a16:creationId xmlns:a16="http://schemas.microsoft.com/office/drawing/2014/main" id="{921E27E2-FB87-421E-898F-0AD31CBC49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4" name="Freeform 33">
                <a:extLst>
                  <a:ext uri="{FF2B5EF4-FFF2-40B4-BE49-F238E27FC236}">
                    <a16:creationId xmlns:a16="http://schemas.microsoft.com/office/drawing/2014/main" id="{C9479707-E515-4B3C-9493-72190DDB2E6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5" name="Freeform 34">
                <a:extLst>
                  <a:ext uri="{FF2B5EF4-FFF2-40B4-BE49-F238E27FC236}">
                    <a16:creationId xmlns:a16="http://schemas.microsoft.com/office/drawing/2014/main" id="{9FF90DFA-7702-4558-8B3D-756D81D85A0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6" name="Freeform 35">
                <a:extLst>
                  <a:ext uri="{FF2B5EF4-FFF2-40B4-BE49-F238E27FC236}">
                    <a16:creationId xmlns:a16="http://schemas.microsoft.com/office/drawing/2014/main" id="{558A4777-3BE1-4000-9CB4-73048552F58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7" name="Freeform 36">
                <a:extLst>
                  <a:ext uri="{FF2B5EF4-FFF2-40B4-BE49-F238E27FC236}">
                    <a16:creationId xmlns:a16="http://schemas.microsoft.com/office/drawing/2014/main" id="{2A041A71-3C90-472C-AC37-21EFE0786D2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8" name="Freeform 37">
                <a:extLst>
                  <a:ext uri="{FF2B5EF4-FFF2-40B4-BE49-F238E27FC236}">
                    <a16:creationId xmlns:a16="http://schemas.microsoft.com/office/drawing/2014/main" id="{8FC1DCF1-A0C3-4803-9B5B-29A6C245A4E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9" name="Freeform 38">
                <a:extLst>
                  <a:ext uri="{FF2B5EF4-FFF2-40B4-BE49-F238E27FC236}">
                    <a16:creationId xmlns:a16="http://schemas.microsoft.com/office/drawing/2014/main" id="{71612D3E-4DBC-49B9-86B5-FCD82B1B1E1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0" name="Freeform 39">
                <a:extLst>
                  <a:ext uri="{FF2B5EF4-FFF2-40B4-BE49-F238E27FC236}">
                    <a16:creationId xmlns:a16="http://schemas.microsoft.com/office/drawing/2014/main" id="{CB1CF104-08B0-46F6-ABBF-649AC5A702D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1" name="Freeform 40">
                <a:extLst>
                  <a:ext uri="{FF2B5EF4-FFF2-40B4-BE49-F238E27FC236}">
                    <a16:creationId xmlns:a16="http://schemas.microsoft.com/office/drawing/2014/main" id="{FCE7D9F8-F405-4677-A45F-EDBB7F16856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2" name="Rectangle 41">
                <a:extLst>
                  <a:ext uri="{FF2B5EF4-FFF2-40B4-BE49-F238E27FC236}">
                    <a16:creationId xmlns:a16="http://schemas.microsoft.com/office/drawing/2014/main" id="{7347872F-3F7B-4ADF-BC95-429727E82D1E}"/>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grpSp>
        <p:nvGrpSpPr>
          <p:cNvPr id="211" name="Group 210">
            <a:extLst>
              <a:ext uri="{FF2B5EF4-FFF2-40B4-BE49-F238E27FC236}">
                <a16:creationId xmlns:a16="http://schemas.microsoft.com/office/drawing/2014/main" id="{2624CD4A-50BA-4BEE-91B1-781D4548CA07}"/>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12" name="Rectangle 211">
              <a:extLst>
                <a:ext uri="{FF2B5EF4-FFF2-40B4-BE49-F238E27FC236}">
                  <a16:creationId xmlns:a16="http://schemas.microsoft.com/office/drawing/2014/main" id="{2DBDF8B0-A674-4686-AE7D-6777CE4E88E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3" name="Picture 2">
              <a:extLst>
                <a:ext uri="{FF2B5EF4-FFF2-40B4-BE49-F238E27FC236}">
                  <a16:creationId xmlns:a16="http://schemas.microsoft.com/office/drawing/2014/main" id="{5D86AF54-8BD0-42D7-8B17-1181D4FE3D22}"/>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pic>
        <p:nvPicPr>
          <p:cNvPr id="7" name="Picture 6" descr="A fishing hook on a keyboard&#10;&#10;Description automatically generated">
            <a:extLst>
              <a:ext uri="{FF2B5EF4-FFF2-40B4-BE49-F238E27FC236}">
                <a16:creationId xmlns:a16="http://schemas.microsoft.com/office/drawing/2014/main" id="{94AED871-F621-5E52-73B9-C61EDFA93A8E}"/>
              </a:ext>
            </a:extLst>
          </p:cNvPr>
          <p:cNvPicPr>
            <a:picLocks noChangeAspect="1"/>
          </p:cNvPicPr>
          <p:nvPr/>
        </p:nvPicPr>
        <p:blipFill rotWithShape="1">
          <a:blip r:embed="rId3">
            <a:duotone>
              <a:prstClr val="black"/>
              <a:schemeClr val="accent5">
                <a:tint val="45000"/>
                <a:satMod val="400000"/>
              </a:schemeClr>
            </a:duotone>
            <a:alphaModFix/>
            <a:extLst>
              <a:ext uri="{BEBA8EAE-BF5A-486C-A8C5-ECC9F3942E4B}">
                <a14:imgProps xmlns:a14="http://schemas.microsoft.com/office/drawing/2010/main">
                  <a14:imgLayer r:embed="rId4">
                    <a14:imgEffect>
                      <a14:brightnessContrast bright="-62000"/>
                    </a14:imgEffect>
                  </a14:imgLayer>
                </a14:imgProps>
              </a:ext>
              <a:ext uri="{837473B0-CC2E-450A-ABE3-18F120FF3D39}">
                <a1611:picAttrSrcUrl xmlns:a1611="http://schemas.microsoft.com/office/drawing/2016/11/main" xmlns="" r:id="rId5"/>
              </a:ext>
            </a:extLst>
          </a:blip>
          <a:srcRect l="24739" r="15977" b="-1"/>
          <a:stretch/>
        </p:blipFill>
        <p:spPr>
          <a:xfrm>
            <a:off x="3612" y="10"/>
            <a:ext cx="6090800" cy="6857990"/>
          </a:xfrm>
          <a:prstGeom prst="rect">
            <a:avLst/>
          </a:prstGeom>
        </p:spPr>
      </p:pic>
      <p:pic>
        <p:nvPicPr>
          <p:cNvPr id="4" name="Picture 3" descr="A padlock on a keyboard&#10;&#10;Description automatically generated">
            <a:extLst>
              <a:ext uri="{FF2B5EF4-FFF2-40B4-BE49-F238E27FC236}">
                <a16:creationId xmlns:a16="http://schemas.microsoft.com/office/drawing/2014/main" id="{404E7774-BBBB-AFFE-7511-F6FCBDE45AE8}"/>
              </a:ext>
            </a:extLst>
          </p:cNvPr>
          <p:cNvPicPr>
            <a:picLocks noChangeAspect="1"/>
          </p:cNvPicPr>
          <p:nvPr/>
        </p:nvPicPr>
        <p:blipFill rotWithShape="1">
          <a:blip r:embed="rId6">
            <a:duotone>
              <a:prstClr val="black"/>
              <a:schemeClr val="accent5">
                <a:tint val="45000"/>
                <a:satMod val="400000"/>
              </a:schemeClr>
            </a:duotone>
            <a:alphaModFix/>
            <a:extLst>
              <a:ext uri="{BEBA8EAE-BF5A-486C-A8C5-ECC9F3942E4B}">
                <a14:imgProps xmlns:a14="http://schemas.microsoft.com/office/drawing/2010/main">
                  <a14:imgLayer r:embed="rId7">
                    <a14:imgEffect>
                      <a14:brightnessContrast bright="-73000"/>
                    </a14:imgEffect>
                  </a14:imgLayer>
                </a14:imgProps>
              </a:ext>
              <a:ext uri="{837473B0-CC2E-450A-ABE3-18F120FF3D39}">
                <a1611:picAttrSrcUrl xmlns:a1611="http://schemas.microsoft.com/office/drawing/2016/11/main" xmlns="" r:id="rId8"/>
              </a:ext>
            </a:extLst>
          </a:blip>
          <a:srcRect l="20470" r="20470"/>
          <a:stretch/>
        </p:blipFill>
        <p:spPr>
          <a:xfrm>
            <a:off x="6091174" y="10"/>
            <a:ext cx="6090800" cy="6857990"/>
          </a:xfrm>
          <a:prstGeom prst="rect">
            <a:avLst/>
          </a:prstGeom>
        </p:spPr>
      </p:pic>
      <p:grpSp>
        <p:nvGrpSpPr>
          <p:cNvPr id="215" name="Group 214">
            <a:extLst>
              <a:ext uri="{FF2B5EF4-FFF2-40B4-BE49-F238E27FC236}">
                <a16:creationId xmlns:a16="http://schemas.microsoft.com/office/drawing/2014/main" id="{4D3A5818-B7CB-42ED-ADC6-43DC8BF9B617}"/>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17" y="0"/>
            <a:ext cx="12186565" cy="6848476"/>
            <a:chOff x="2717" y="0"/>
            <a:chExt cx="12186565" cy="6848476"/>
          </a:xfrm>
        </p:grpSpPr>
        <p:sp>
          <p:nvSpPr>
            <p:cNvPr id="216" name="Round Diagonal Corner Rectangle 7">
              <a:extLst>
                <a:ext uri="{FF2B5EF4-FFF2-40B4-BE49-F238E27FC236}">
                  <a16:creationId xmlns:a16="http://schemas.microsoft.com/office/drawing/2014/main" id="{476163FD-65EF-46A7-856E-06341161F9B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717" y="5370"/>
              <a:ext cx="12186565" cy="6838369"/>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7" name="Group 216">
              <a:extLst>
                <a:ext uri="{FF2B5EF4-FFF2-40B4-BE49-F238E27FC236}">
                  <a16:creationId xmlns:a16="http://schemas.microsoft.com/office/drawing/2014/main" id="{9EF7BD63-8741-4B43-ACA2-DA2072803C71}"/>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237" name="Freeform 32">
                <a:extLst>
                  <a:ext uri="{FF2B5EF4-FFF2-40B4-BE49-F238E27FC236}">
                    <a16:creationId xmlns:a16="http://schemas.microsoft.com/office/drawing/2014/main" id="{7B16544F-F443-4BC5-9922-63DEC5903C8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rgbClr val="041C30"/>
              </a:solidFill>
              <a:ln>
                <a:noFill/>
              </a:ln>
            </p:spPr>
          </p:sp>
          <p:sp>
            <p:nvSpPr>
              <p:cNvPr id="238" name="Freeform 33">
                <a:extLst>
                  <a:ext uri="{FF2B5EF4-FFF2-40B4-BE49-F238E27FC236}">
                    <a16:creationId xmlns:a16="http://schemas.microsoft.com/office/drawing/2014/main" id="{13425CE0-B662-4ACF-81B2-1AAE190DCD3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rgbClr val="041C30"/>
              </a:solidFill>
              <a:ln>
                <a:noFill/>
              </a:ln>
            </p:spPr>
          </p:sp>
          <p:sp>
            <p:nvSpPr>
              <p:cNvPr id="239" name="Freeform 34">
                <a:extLst>
                  <a:ext uri="{FF2B5EF4-FFF2-40B4-BE49-F238E27FC236}">
                    <a16:creationId xmlns:a16="http://schemas.microsoft.com/office/drawing/2014/main" id="{43A73A66-5196-4C70-80E0-F352579EDCA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041C30"/>
              </a:solidFill>
              <a:ln>
                <a:noFill/>
              </a:ln>
            </p:spPr>
          </p:sp>
          <p:sp>
            <p:nvSpPr>
              <p:cNvPr id="240" name="Freeform 37">
                <a:extLst>
                  <a:ext uri="{FF2B5EF4-FFF2-40B4-BE49-F238E27FC236}">
                    <a16:creationId xmlns:a16="http://schemas.microsoft.com/office/drawing/2014/main" id="{DA798CA9-155C-4159-849D-0A8BBE0FE12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rgbClr val="041C30"/>
              </a:solidFill>
              <a:ln>
                <a:noFill/>
              </a:ln>
            </p:spPr>
          </p:sp>
        </p:grpSp>
        <p:grpSp>
          <p:nvGrpSpPr>
            <p:cNvPr id="218" name="Group 217">
              <a:extLst>
                <a:ext uri="{FF2B5EF4-FFF2-40B4-BE49-F238E27FC236}">
                  <a16:creationId xmlns:a16="http://schemas.microsoft.com/office/drawing/2014/main" id="{6B189B8A-C31D-4304-A97E-85DB197BFA40}"/>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231" name="Freeform 35">
                <a:extLst>
                  <a:ext uri="{FF2B5EF4-FFF2-40B4-BE49-F238E27FC236}">
                    <a16:creationId xmlns:a16="http://schemas.microsoft.com/office/drawing/2014/main" id="{95BAA38D-2506-4E99-BA60-98391A9B939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rgbClr val="041C30"/>
              </a:solidFill>
              <a:ln>
                <a:noFill/>
              </a:ln>
            </p:spPr>
          </p:sp>
          <p:sp>
            <p:nvSpPr>
              <p:cNvPr id="232" name="Freeform 36">
                <a:extLst>
                  <a:ext uri="{FF2B5EF4-FFF2-40B4-BE49-F238E27FC236}">
                    <a16:creationId xmlns:a16="http://schemas.microsoft.com/office/drawing/2014/main" id="{903E5FDF-4928-4D1F-AA8D-5010AB871C8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rgbClr val="041C30"/>
              </a:solidFill>
              <a:ln>
                <a:noFill/>
              </a:ln>
            </p:spPr>
          </p:sp>
          <p:sp>
            <p:nvSpPr>
              <p:cNvPr id="233" name="Freeform 38">
                <a:extLst>
                  <a:ext uri="{FF2B5EF4-FFF2-40B4-BE49-F238E27FC236}">
                    <a16:creationId xmlns:a16="http://schemas.microsoft.com/office/drawing/2014/main" id="{31FBDECC-C8BE-42F1-B52E-BD615ACB573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041C30"/>
              </a:solidFill>
              <a:ln>
                <a:noFill/>
              </a:ln>
            </p:spPr>
          </p:sp>
          <p:sp>
            <p:nvSpPr>
              <p:cNvPr id="234" name="Freeform 39">
                <a:extLst>
                  <a:ext uri="{FF2B5EF4-FFF2-40B4-BE49-F238E27FC236}">
                    <a16:creationId xmlns:a16="http://schemas.microsoft.com/office/drawing/2014/main" id="{5D61E7CC-19B5-47FA-A7CC-DCD13BA0E04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rgbClr val="041C30"/>
              </a:solidFill>
              <a:ln>
                <a:noFill/>
              </a:ln>
            </p:spPr>
          </p:sp>
          <p:sp>
            <p:nvSpPr>
              <p:cNvPr id="235" name="Freeform 40">
                <a:extLst>
                  <a:ext uri="{FF2B5EF4-FFF2-40B4-BE49-F238E27FC236}">
                    <a16:creationId xmlns:a16="http://schemas.microsoft.com/office/drawing/2014/main" id="{EA2190F9-12CF-45B5-8D27-753886DA300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rgbClr val="041C30"/>
              </a:solidFill>
              <a:ln>
                <a:noFill/>
              </a:ln>
            </p:spPr>
          </p:sp>
          <p:sp>
            <p:nvSpPr>
              <p:cNvPr id="236" name="Rectangle 41">
                <a:extLst>
                  <a:ext uri="{FF2B5EF4-FFF2-40B4-BE49-F238E27FC236}">
                    <a16:creationId xmlns:a16="http://schemas.microsoft.com/office/drawing/2014/main" id="{EBBB24F5-2AEF-473A-9491-02956D41712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rgbClr val="041C30"/>
              </a:solidFill>
              <a:ln>
                <a:noFill/>
              </a:ln>
            </p:spPr>
          </p:sp>
        </p:grpSp>
        <p:grpSp>
          <p:nvGrpSpPr>
            <p:cNvPr id="219" name="Group 218">
              <a:extLst>
                <a:ext uri="{FF2B5EF4-FFF2-40B4-BE49-F238E27FC236}">
                  <a16:creationId xmlns:a16="http://schemas.microsoft.com/office/drawing/2014/main" id="{77159E55-62B6-4ED0-BEE1-EC6A11334597}"/>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27" name="Freeform 32">
                <a:extLst>
                  <a:ext uri="{FF2B5EF4-FFF2-40B4-BE49-F238E27FC236}">
                    <a16:creationId xmlns:a16="http://schemas.microsoft.com/office/drawing/2014/main" id="{44486B8A-8C8E-412D-A6CB-3B6B08E3552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rgbClr val="041C30"/>
              </a:solidFill>
              <a:ln>
                <a:noFill/>
              </a:ln>
            </p:spPr>
          </p:sp>
          <p:sp>
            <p:nvSpPr>
              <p:cNvPr id="228" name="Freeform 33">
                <a:extLst>
                  <a:ext uri="{FF2B5EF4-FFF2-40B4-BE49-F238E27FC236}">
                    <a16:creationId xmlns:a16="http://schemas.microsoft.com/office/drawing/2014/main" id="{EF992A51-195F-4624-B54C-14A3F0D5F87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rgbClr val="041C30"/>
              </a:solidFill>
              <a:ln>
                <a:noFill/>
              </a:ln>
            </p:spPr>
          </p:sp>
          <p:sp>
            <p:nvSpPr>
              <p:cNvPr id="229" name="Freeform 34">
                <a:extLst>
                  <a:ext uri="{FF2B5EF4-FFF2-40B4-BE49-F238E27FC236}">
                    <a16:creationId xmlns:a16="http://schemas.microsoft.com/office/drawing/2014/main" id="{A0162924-F8F0-430D-B931-2D877783F9A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041C30"/>
              </a:solidFill>
              <a:ln>
                <a:noFill/>
              </a:ln>
            </p:spPr>
          </p:sp>
          <p:sp>
            <p:nvSpPr>
              <p:cNvPr id="230" name="Freeform 37">
                <a:extLst>
                  <a:ext uri="{FF2B5EF4-FFF2-40B4-BE49-F238E27FC236}">
                    <a16:creationId xmlns:a16="http://schemas.microsoft.com/office/drawing/2014/main" id="{179CE9A1-E593-4DEC-A0AC-E50E9F857C6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rgbClr val="041C30"/>
              </a:solidFill>
              <a:ln>
                <a:noFill/>
              </a:ln>
            </p:spPr>
          </p:sp>
        </p:grpSp>
        <p:grpSp>
          <p:nvGrpSpPr>
            <p:cNvPr id="220" name="Group 219">
              <a:extLst>
                <a:ext uri="{FF2B5EF4-FFF2-40B4-BE49-F238E27FC236}">
                  <a16:creationId xmlns:a16="http://schemas.microsoft.com/office/drawing/2014/main" id="{2DAF97F3-9D7E-4185-AEAD-C87711392179}"/>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221" name="Freeform 35">
                <a:extLst>
                  <a:ext uri="{FF2B5EF4-FFF2-40B4-BE49-F238E27FC236}">
                    <a16:creationId xmlns:a16="http://schemas.microsoft.com/office/drawing/2014/main" id="{369F9BE8-A0BB-4773-B4D1-38A97AC652E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rgbClr val="041C30"/>
              </a:solidFill>
              <a:ln>
                <a:noFill/>
              </a:ln>
            </p:spPr>
          </p:sp>
          <p:sp>
            <p:nvSpPr>
              <p:cNvPr id="222" name="Freeform 36">
                <a:extLst>
                  <a:ext uri="{FF2B5EF4-FFF2-40B4-BE49-F238E27FC236}">
                    <a16:creationId xmlns:a16="http://schemas.microsoft.com/office/drawing/2014/main" id="{3C113B0B-0ADB-4638-9073-50B7BB6FF73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rgbClr val="041C30"/>
              </a:solidFill>
              <a:ln>
                <a:noFill/>
              </a:ln>
            </p:spPr>
          </p:sp>
          <p:sp>
            <p:nvSpPr>
              <p:cNvPr id="223" name="Freeform 38">
                <a:extLst>
                  <a:ext uri="{FF2B5EF4-FFF2-40B4-BE49-F238E27FC236}">
                    <a16:creationId xmlns:a16="http://schemas.microsoft.com/office/drawing/2014/main" id="{FDC34FAD-1335-49B3-8097-D0D880A6FA4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rgbClr val="041C30"/>
              </a:solidFill>
              <a:ln>
                <a:noFill/>
              </a:ln>
            </p:spPr>
          </p:sp>
          <p:sp>
            <p:nvSpPr>
              <p:cNvPr id="224" name="Freeform 39">
                <a:extLst>
                  <a:ext uri="{FF2B5EF4-FFF2-40B4-BE49-F238E27FC236}">
                    <a16:creationId xmlns:a16="http://schemas.microsoft.com/office/drawing/2014/main" id="{146C0D38-FB8A-4615-8386-968EA7AB92A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rgbClr val="041C30"/>
              </a:solidFill>
              <a:ln>
                <a:noFill/>
              </a:ln>
            </p:spPr>
          </p:sp>
          <p:sp>
            <p:nvSpPr>
              <p:cNvPr id="225" name="Freeform 40">
                <a:extLst>
                  <a:ext uri="{FF2B5EF4-FFF2-40B4-BE49-F238E27FC236}">
                    <a16:creationId xmlns:a16="http://schemas.microsoft.com/office/drawing/2014/main" id="{B304FBF8-AA4D-49E0-A494-AC39DD6C827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rgbClr val="041C30"/>
              </a:solidFill>
              <a:ln>
                <a:noFill/>
              </a:ln>
            </p:spPr>
          </p:sp>
          <p:sp>
            <p:nvSpPr>
              <p:cNvPr id="226" name="Rectangle 41">
                <a:extLst>
                  <a:ext uri="{FF2B5EF4-FFF2-40B4-BE49-F238E27FC236}">
                    <a16:creationId xmlns:a16="http://schemas.microsoft.com/office/drawing/2014/main" id="{EA1A87CF-9E13-4E31-857A-EA31FE620BF5}"/>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rgbClr val="041C30"/>
              </a:solidFill>
              <a:ln>
                <a:noFill/>
              </a:ln>
            </p:spPr>
          </p:sp>
        </p:grpSp>
      </p:grpSp>
      <p:cxnSp>
        <p:nvCxnSpPr>
          <p:cNvPr id="242" name="Straight Connector 241">
            <a:extLst>
              <a:ext uri="{FF2B5EF4-FFF2-40B4-BE49-F238E27FC236}">
                <a16:creationId xmlns:a16="http://schemas.microsoft.com/office/drawing/2014/main" id="{0A9B172B-E9F0-4A77-B441-56E203BDA5C8}"/>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354" y="-464"/>
            <a:ext cx="2646" cy="766698"/>
          </a:xfrm>
          <a:prstGeom prst="line">
            <a:avLst/>
          </a:prstGeom>
          <a:solidFill>
            <a:schemeClr val="tx2">
              <a:alpha val="60000"/>
            </a:schemeClr>
          </a:solidFill>
          <a:ln w="19050">
            <a:solidFill>
              <a:schemeClr val="tx2">
                <a:alpha val="60000"/>
              </a:schemeClr>
            </a:solidFill>
          </a:ln>
          <a:effectLst/>
        </p:spPr>
      </p:cxnSp>
      <p:sp>
        <p:nvSpPr>
          <p:cNvPr id="3" name="Content Placeholder 2">
            <a:extLst>
              <a:ext uri="{FF2B5EF4-FFF2-40B4-BE49-F238E27FC236}">
                <a16:creationId xmlns:a16="http://schemas.microsoft.com/office/drawing/2014/main" id="{D2EA25D9-7105-43F5-9AC5-AF872BBA9633}"/>
              </a:ext>
            </a:extLst>
          </p:cNvPr>
          <p:cNvSpPr>
            <a:spLocks noGrp="1"/>
          </p:cNvSpPr>
          <p:nvPr>
            <p:ph idx="4294967295"/>
          </p:nvPr>
        </p:nvSpPr>
        <p:spPr>
          <a:xfrm>
            <a:off x="579068" y="125989"/>
            <a:ext cx="11102535" cy="6227525"/>
          </a:xfrm>
        </p:spPr>
        <p:txBody>
          <a:bodyPr vert="horz" lIns="91440" tIns="45720" rIns="91440" bIns="45720" rtlCol="0" anchor="ctr">
            <a:normAutofit/>
          </a:bodyPr>
          <a:lstStyle/>
          <a:p>
            <a:pPr>
              <a:lnSpc>
                <a:spcPct val="110000"/>
              </a:lnSpc>
            </a:pPr>
            <a:r>
              <a:rPr lang="en-US" sz="2800" u="sng">
                <a:latin typeface="Times New Roman"/>
                <a:cs typeface="Times New Roman"/>
              </a:rPr>
              <a:t>Email Filtering and Scanning</a:t>
            </a:r>
            <a:r>
              <a:rPr lang="en-US" sz="2800">
                <a:latin typeface="Times New Roman"/>
                <a:cs typeface="Times New Roman"/>
              </a:rPr>
              <a:t>:</a:t>
            </a:r>
            <a:r>
              <a:rPr lang="en-US" sz="1700"/>
              <a:t> </a:t>
            </a:r>
          </a:p>
          <a:p>
            <a:pPr marL="0" indent="0">
              <a:lnSpc>
                <a:spcPct val="110000"/>
              </a:lnSpc>
              <a:buNone/>
            </a:pPr>
            <a:r>
              <a:rPr lang="en-US" sz="1700"/>
              <a:t>     </a:t>
            </a:r>
            <a:r>
              <a:rPr lang="en-US">
                <a:latin typeface="Times New Roman"/>
                <a:cs typeface="Arial"/>
              </a:rPr>
              <a:t> Implementing technology solutions that automatically scan incoming emails for malicious content (e.g., malware, phishing links) and block or quarantine suspicious messages. Email filtering and scanning tools help detect and prevent malicious emails from reaching users' inboxes, reducing the likelihood of successful phishing attacks. For example, use of MIMECAST to block phishing emails.</a:t>
            </a:r>
          </a:p>
          <a:p>
            <a:pPr>
              <a:lnSpc>
                <a:spcPct val="110000"/>
              </a:lnSpc>
            </a:pPr>
            <a:r>
              <a:rPr lang="en-US" sz="2000">
                <a:latin typeface="Century Schoolbook"/>
              </a:rPr>
              <a:t> </a:t>
            </a:r>
            <a:r>
              <a:rPr lang="en-US" sz="2800" u="sng">
                <a:latin typeface="Times New Roman"/>
                <a:cs typeface="Times New Roman"/>
              </a:rPr>
              <a:t>Transaction Verification Protocols</a:t>
            </a:r>
            <a:r>
              <a:rPr lang="en-US" sz="2800">
                <a:latin typeface="Times New Roman"/>
                <a:cs typeface="Times New Roman"/>
              </a:rPr>
              <a:t>:</a:t>
            </a:r>
            <a:r>
              <a:rPr lang="en-US" sz="1700"/>
              <a:t> </a:t>
            </a:r>
          </a:p>
          <a:p>
            <a:pPr marL="0" indent="0">
              <a:lnSpc>
                <a:spcPct val="110000"/>
              </a:lnSpc>
              <a:buNone/>
            </a:pPr>
            <a:r>
              <a:rPr lang="en-US" sz="1700"/>
              <a:t>       </a:t>
            </a:r>
            <a:r>
              <a:rPr lang="en-US">
                <a:latin typeface="Times New Roman"/>
                <a:cs typeface="Times New Roman"/>
              </a:rPr>
              <a:t>Establishing procedures for verifying and validating financial transactions, such as requiring dual authorization for wire transfers and additional verification for unusual requests. Transaction verification protocols add an extra layer of security, reducing the risk of financial fraud and unauthorized fund transfers initiated through compromised email accounts.</a:t>
            </a:r>
          </a:p>
        </p:txBody>
      </p:sp>
      <p:cxnSp>
        <p:nvCxnSpPr>
          <p:cNvPr id="244" name="Straight Connector 243">
            <a:extLst>
              <a:ext uri="{FF2B5EF4-FFF2-40B4-BE49-F238E27FC236}">
                <a16:creationId xmlns:a16="http://schemas.microsoft.com/office/drawing/2014/main" id="{CEE34AAD-1CD6-4DEF-A3D7-F7F594D7D42A}"/>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092560" y="6091766"/>
            <a:ext cx="3440" cy="770681"/>
          </a:xfrm>
          <a:prstGeom prst="line">
            <a:avLst/>
          </a:prstGeom>
          <a:solidFill>
            <a:schemeClr val="tx2">
              <a:alpha val="60000"/>
            </a:schemeClr>
          </a:solidFill>
          <a:ln w="19050">
            <a:solidFill>
              <a:schemeClr val="tx2">
                <a:alpha val="60000"/>
              </a:schemeClr>
            </a:solidFill>
          </a:ln>
          <a:effectLst/>
        </p:spPr>
      </p:cxnSp>
    </p:spTree>
    <p:extLst>
      <p:ext uri="{BB962C8B-B14F-4D97-AF65-F5344CB8AC3E}">
        <p14:creationId xmlns:p14="http://schemas.microsoft.com/office/powerpoint/2010/main" val="2649096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A0B38558-5389-4817-936F-FD62560CAC1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6" name="Rectangle 15">
              <a:extLst>
                <a:ext uri="{FF2B5EF4-FFF2-40B4-BE49-F238E27FC236}">
                  <a16:creationId xmlns:a16="http://schemas.microsoft.com/office/drawing/2014/main" id="{CCB252B9-42EF-4414-AA22-2A95C18197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10" name="Picture 9" descr="Cybersecurity 101 Workshop - YouTube">
            <a:extLst>
              <a:ext uri="{FF2B5EF4-FFF2-40B4-BE49-F238E27FC236}">
                <a16:creationId xmlns:a16="http://schemas.microsoft.com/office/drawing/2014/main" id="{FF8F2AA4-8612-34B7-0517-E723BC3148BD}"/>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brightnessContrast bright="-62000"/>
                    </a14:imgEffect>
                  </a14:imgLayer>
                </a14:imgProps>
              </a:ext>
            </a:extLst>
          </a:blip>
          <a:srcRect r="30"/>
          <a:stretch/>
        </p:blipFill>
        <p:spPr>
          <a:xfrm>
            <a:off x="3611" y="11"/>
            <a:ext cx="12188389" cy="6857990"/>
          </a:xfrm>
          <a:prstGeom prst="rect">
            <a:avLst/>
          </a:prstGeom>
        </p:spPr>
      </p:pic>
      <p:grpSp>
        <p:nvGrpSpPr>
          <p:cNvPr id="19" name="Group 18">
            <a:extLst>
              <a:ext uri="{FF2B5EF4-FFF2-40B4-BE49-F238E27FC236}">
                <a16:creationId xmlns:a16="http://schemas.microsoft.com/office/drawing/2014/main" id="{15502586-682B-4EDF-9515-674BB4E1CD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18" y="0"/>
            <a:ext cx="12186565" cy="6853765"/>
            <a:chOff x="2718" y="0"/>
            <a:chExt cx="12186565" cy="6853765"/>
          </a:xfrm>
        </p:grpSpPr>
        <p:sp>
          <p:nvSpPr>
            <p:cNvPr id="20"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718" y="4236"/>
              <a:ext cx="12186565" cy="6849529"/>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04A25545-7FDA-465A-8546-9D927F8286FD}"/>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41"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2"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3"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4"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2" name="Group 21">
              <a:extLst>
                <a:ext uri="{FF2B5EF4-FFF2-40B4-BE49-F238E27FC236}">
                  <a16:creationId xmlns:a16="http://schemas.microsoft.com/office/drawing/2014/main" id="{4C374541-D033-4B72-A232-5461EEAD4DF2}"/>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5"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6"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7"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8"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9"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0"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23" name="Group 22">
              <a:extLst>
                <a:ext uri="{FF2B5EF4-FFF2-40B4-BE49-F238E27FC236}">
                  <a16:creationId xmlns:a16="http://schemas.microsoft.com/office/drawing/2014/main" id="{DEAF6153-6BF6-448C-81C1-2817B0F78001}"/>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31"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32"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33"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BC21AED9-0CB5-426C-A1C4-6EEB548050D5}"/>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25"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26"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27"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29"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0"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2" name="Title 1">
            <a:extLst>
              <a:ext uri="{FF2B5EF4-FFF2-40B4-BE49-F238E27FC236}">
                <a16:creationId xmlns:a16="http://schemas.microsoft.com/office/drawing/2014/main" id="{A2471C20-2CF7-6D64-D111-C63A636F5DF8}"/>
              </a:ext>
            </a:extLst>
          </p:cNvPr>
          <p:cNvSpPr>
            <a:spLocks noGrp="1"/>
          </p:cNvSpPr>
          <p:nvPr>
            <p:ph type="title"/>
          </p:nvPr>
        </p:nvSpPr>
        <p:spPr>
          <a:xfrm>
            <a:off x="-127123" y="130515"/>
            <a:ext cx="12815141" cy="982099"/>
          </a:xfrm>
        </p:spPr>
        <p:txBody>
          <a:bodyPr vert="horz" lIns="91440" tIns="45720" rIns="91440" bIns="45720" rtlCol="0" anchor="ctr">
            <a:noAutofit/>
          </a:bodyPr>
          <a:lstStyle/>
          <a:p>
            <a:pPr algn="ctr"/>
            <a:r>
              <a:rPr lang="en-US" sz="3000">
                <a:solidFill>
                  <a:schemeClr val="tx2"/>
                </a:solidFill>
                <a:latin typeface="Times New Roman"/>
                <a:ea typeface="+mj-lt"/>
                <a:cs typeface="+mj-lt"/>
              </a:rPr>
              <a:t>Steps to Address Employee Awareness </a:t>
            </a:r>
            <a:br>
              <a:rPr lang="en-US" sz="3000">
                <a:solidFill>
                  <a:schemeClr val="tx2"/>
                </a:solidFill>
                <a:latin typeface="Times New Roman"/>
                <a:ea typeface="+mj-lt"/>
                <a:cs typeface="+mj-lt"/>
              </a:rPr>
            </a:br>
            <a:r>
              <a:rPr lang="en-US" sz="3000">
                <a:solidFill>
                  <a:schemeClr val="tx2"/>
                </a:solidFill>
                <a:latin typeface="Times New Roman"/>
                <a:ea typeface="+mj-lt"/>
                <a:cs typeface="+mj-lt"/>
              </a:rPr>
              <a:t>and Understanding</a:t>
            </a:r>
            <a:endParaRPr lang="en-US" sz="3000">
              <a:solidFill>
                <a:schemeClr val="tx2"/>
              </a:solidFill>
              <a:latin typeface="Times New Roman"/>
              <a:cs typeface="Times New Roman"/>
            </a:endParaRPr>
          </a:p>
        </p:txBody>
      </p:sp>
      <p:sp>
        <p:nvSpPr>
          <p:cNvPr id="3" name="Content Placeholder 2">
            <a:extLst>
              <a:ext uri="{FF2B5EF4-FFF2-40B4-BE49-F238E27FC236}">
                <a16:creationId xmlns:a16="http://schemas.microsoft.com/office/drawing/2014/main" id="{C0594E1B-FFEB-CAEB-AC9F-1BF601E9FD84}"/>
              </a:ext>
            </a:extLst>
          </p:cNvPr>
          <p:cNvSpPr>
            <a:spLocks noGrp="1"/>
          </p:cNvSpPr>
          <p:nvPr>
            <p:ph idx="1"/>
          </p:nvPr>
        </p:nvSpPr>
        <p:spPr>
          <a:xfrm>
            <a:off x="967988" y="766677"/>
            <a:ext cx="10813547" cy="5909380"/>
          </a:xfrm>
        </p:spPr>
        <p:txBody>
          <a:bodyPr vert="horz" lIns="91440" tIns="45720" rIns="91440" bIns="45720" rtlCol="0" anchor="ctr">
            <a:normAutofit/>
          </a:bodyPr>
          <a:lstStyle/>
          <a:p>
            <a:pPr>
              <a:lnSpc>
                <a:spcPct val="110000"/>
              </a:lnSpc>
            </a:pPr>
            <a:r>
              <a:rPr lang="en-US" sz="2800" u="sng">
                <a:latin typeface="Times New Roman"/>
                <a:ea typeface="+mn-lt"/>
                <a:cs typeface="+mn-lt"/>
              </a:rPr>
              <a:t>User-Friendly Training Materials</a:t>
            </a:r>
            <a:r>
              <a:rPr lang="en-US" sz="2800">
                <a:latin typeface="Times New Roman"/>
                <a:ea typeface="+mn-lt"/>
                <a:cs typeface="+mn-lt"/>
              </a:rPr>
              <a:t>:</a:t>
            </a:r>
          </a:p>
          <a:p>
            <a:pPr marL="0" indent="0">
              <a:lnSpc>
                <a:spcPct val="110000"/>
              </a:lnSpc>
              <a:buNone/>
            </a:pPr>
            <a:r>
              <a:rPr lang="en-US" sz="1700">
                <a:ea typeface="+mn-lt"/>
                <a:cs typeface="+mn-lt"/>
              </a:rPr>
              <a:t>    </a:t>
            </a:r>
            <a:r>
              <a:rPr lang="en-US">
                <a:latin typeface="Times New Roman"/>
                <a:ea typeface="+mn-lt"/>
                <a:cs typeface="+mn-lt"/>
              </a:rPr>
              <a:t>Developing training materials and resources that are easy to understand and accessible to all employees, regardless of their technical background. User-friendly training materials increase engagement and comprehension, ensuring that employees absorb and retain essential security concepts and policies. This also provides employees with access to support channels and resources for seeking clarification, asking questions, and reporting security concerns. </a:t>
            </a:r>
          </a:p>
          <a:p>
            <a:pPr>
              <a:lnSpc>
                <a:spcPct val="110000"/>
              </a:lnSpc>
            </a:pPr>
            <a:r>
              <a:rPr lang="en-US" sz="2800" u="sng">
                <a:latin typeface="Times New Roman"/>
                <a:ea typeface="+mn-lt"/>
                <a:cs typeface="+mn-lt"/>
              </a:rPr>
              <a:t>Regular Awareness Campaigns</a:t>
            </a:r>
            <a:r>
              <a:rPr lang="en-US" sz="2800">
                <a:latin typeface="Times New Roman"/>
                <a:ea typeface="+mn-lt"/>
                <a:cs typeface="+mn-lt"/>
              </a:rPr>
              <a:t>: </a:t>
            </a:r>
          </a:p>
          <a:p>
            <a:pPr marL="0" indent="0">
              <a:lnSpc>
                <a:spcPct val="110000"/>
              </a:lnSpc>
              <a:buNone/>
            </a:pPr>
            <a:r>
              <a:rPr lang="en-US" sz="1700">
                <a:ea typeface="+mn-lt"/>
                <a:cs typeface="+mn-lt"/>
              </a:rPr>
              <a:t>  </a:t>
            </a:r>
            <a:r>
              <a:rPr lang="en-US">
                <a:latin typeface="Times New Roman"/>
                <a:ea typeface="+mn-lt"/>
                <a:cs typeface="+mn-lt"/>
              </a:rPr>
              <a:t> Conducting ongoing awareness campaigns and workshops to reinforce security best practices and address any upcoming updates on the security policies. Regular communication and reinforcement help keep security top-of-mind for employees, encouraging them to adopt secure behaviors and habits in their daily work routines. </a:t>
            </a:r>
            <a:endParaRPr lang="en-US">
              <a:latin typeface="Times New Roman"/>
              <a:cs typeface="Times New Roman"/>
            </a:endParaRPr>
          </a:p>
        </p:txBody>
      </p:sp>
    </p:spTree>
    <p:extLst>
      <p:ext uri="{BB962C8B-B14F-4D97-AF65-F5344CB8AC3E}">
        <p14:creationId xmlns:p14="http://schemas.microsoft.com/office/powerpoint/2010/main" val="30159299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89" name="Group 88">
            <a:extLst>
              <a:ext uri="{FF2B5EF4-FFF2-40B4-BE49-F238E27FC236}">
                <a16:creationId xmlns:a16="http://schemas.microsoft.com/office/drawing/2014/main" id="{A838DBA2-246D-4087-AE0A-6EA2B4B65AF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0" name="Group 89">
              <a:extLst>
                <a:ext uri="{FF2B5EF4-FFF2-40B4-BE49-F238E27FC236}">
                  <a16:creationId xmlns:a16="http://schemas.microsoft.com/office/drawing/2014/main" id="{B4406F95-9579-494D-BE1E-A012A7F4CB34}"/>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2"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03"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4"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5"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6"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7"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8"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9"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0"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1"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2"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3"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xmlns=""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14"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5"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6"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7"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8"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19"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0"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1"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2"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3"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4"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5"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6"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7"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8"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91" name="Group 90">
              <a:extLst>
                <a:ext uri="{FF2B5EF4-FFF2-40B4-BE49-F238E27FC236}">
                  <a16:creationId xmlns:a16="http://schemas.microsoft.com/office/drawing/2014/main" id="{375D3DC5-0B19-4EA9-A350-6218AC28CDA7}"/>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2"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3"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4"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5"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6"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7"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8"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9"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0"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1"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grpSp>
      <p:grpSp>
        <p:nvGrpSpPr>
          <p:cNvPr id="130" name="Group 129">
            <a:extLst>
              <a:ext uri="{FF2B5EF4-FFF2-40B4-BE49-F238E27FC236}">
                <a16:creationId xmlns:a16="http://schemas.microsoft.com/office/drawing/2014/main" id="{A0B38558-5389-4817-936F-FD62560CAC1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31" name="Rectangle 130">
              <a:extLst>
                <a:ext uri="{FF2B5EF4-FFF2-40B4-BE49-F238E27FC236}">
                  <a16:creationId xmlns:a16="http://schemas.microsoft.com/office/drawing/2014/main" id="{CCB252B9-42EF-4414-AA22-2A95C18197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2"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7" name="Picture 6" descr="Security Awareness ist Zeitverschwendung!">
            <a:extLst>
              <a:ext uri="{FF2B5EF4-FFF2-40B4-BE49-F238E27FC236}">
                <a16:creationId xmlns:a16="http://schemas.microsoft.com/office/drawing/2014/main" id="{F1704E3A-1287-402D-B220-3C77A31ED73A}"/>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brightnessContrast bright="-60000"/>
                    </a14:imgEffect>
                  </a14:imgLayer>
                </a14:imgProps>
              </a:ext>
            </a:extLst>
          </a:blip>
          <a:srcRect l="19017" r="21889"/>
          <a:stretch/>
        </p:blipFill>
        <p:spPr>
          <a:xfrm>
            <a:off x="3611" y="10"/>
            <a:ext cx="12188389" cy="6857990"/>
          </a:xfrm>
          <a:prstGeom prst="rect">
            <a:avLst/>
          </a:prstGeom>
        </p:spPr>
      </p:pic>
      <p:grpSp>
        <p:nvGrpSpPr>
          <p:cNvPr id="134" name="Group 133">
            <a:extLst>
              <a:ext uri="{FF2B5EF4-FFF2-40B4-BE49-F238E27FC236}">
                <a16:creationId xmlns:a16="http://schemas.microsoft.com/office/drawing/2014/main" id="{15502586-682B-4EDF-9515-674BB4E1CD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52" y="-119125"/>
            <a:ext cx="12195971" cy="6977327"/>
            <a:chOff x="-2252" y="-119125"/>
            <a:chExt cx="12195971" cy="6977327"/>
          </a:xfrm>
        </p:grpSpPr>
        <p:sp>
          <p:nvSpPr>
            <p:cNvPr id="135"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252" y="-119125"/>
              <a:ext cx="12195971" cy="6977327"/>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marL="285750" indent="-285750" algn="ctr">
                <a:buFont typeface="Arial" panose="020B0604020202020204" pitchFamily="34" charset="0"/>
                <a:buChar char="•"/>
              </a:pPr>
              <a:endParaRPr lang="en-US"/>
            </a:p>
          </p:txBody>
        </p:sp>
        <p:grpSp>
          <p:nvGrpSpPr>
            <p:cNvPr id="136" name="Group 135">
              <a:extLst>
                <a:ext uri="{FF2B5EF4-FFF2-40B4-BE49-F238E27FC236}">
                  <a16:creationId xmlns:a16="http://schemas.microsoft.com/office/drawing/2014/main" id="{04A25545-7FDA-465A-8546-9D927F8286FD}"/>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56"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157"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158"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59"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137" name="Group 136">
              <a:extLst>
                <a:ext uri="{FF2B5EF4-FFF2-40B4-BE49-F238E27FC236}">
                  <a16:creationId xmlns:a16="http://schemas.microsoft.com/office/drawing/2014/main" id="{4C374541-D033-4B72-A232-5461EEAD4DF2}"/>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150"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51"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52"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53"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4"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55"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138" name="Group 137">
              <a:extLst>
                <a:ext uri="{FF2B5EF4-FFF2-40B4-BE49-F238E27FC236}">
                  <a16:creationId xmlns:a16="http://schemas.microsoft.com/office/drawing/2014/main" id="{DEAF6153-6BF6-448C-81C1-2817B0F78001}"/>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146"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147"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148"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9"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139" name="Group 138">
              <a:extLst>
                <a:ext uri="{FF2B5EF4-FFF2-40B4-BE49-F238E27FC236}">
                  <a16:creationId xmlns:a16="http://schemas.microsoft.com/office/drawing/2014/main" id="{BC21AED9-0CB5-426C-A1C4-6EEB548050D5}"/>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40"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41"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42"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3"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44"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5"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3" name="Content Placeholder 2">
            <a:extLst>
              <a:ext uri="{FF2B5EF4-FFF2-40B4-BE49-F238E27FC236}">
                <a16:creationId xmlns:a16="http://schemas.microsoft.com/office/drawing/2014/main" id="{2530C144-1609-8257-2C33-EAA26D7A0A2D}"/>
              </a:ext>
            </a:extLst>
          </p:cNvPr>
          <p:cNvSpPr>
            <a:spLocks noGrp="1"/>
          </p:cNvSpPr>
          <p:nvPr>
            <p:ph idx="4294967295"/>
          </p:nvPr>
        </p:nvSpPr>
        <p:spPr>
          <a:xfrm>
            <a:off x="1025502" y="237837"/>
            <a:ext cx="10307072" cy="6239719"/>
          </a:xfrm>
        </p:spPr>
        <p:txBody>
          <a:bodyPr vert="horz" lIns="91440" tIns="45720" rIns="91440" bIns="45720" rtlCol="0" anchor="ctr">
            <a:normAutofit/>
          </a:bodyPr>
          <a:lstStyle/>
          <a:p>
            <a:pPr marL="285750" indent="-285750">
              <a:lnSpc>
                <a:spcPct val="110000"/>
              </a:lnSpc>
            </a:pPr>
            <a:r>
              <a:rPr lang="en-US" sz="2800" u="sng">
                <a:latin typeface="Times New Roman"/>
                <a:cs typeface="Times New Roman"/>
              </a:rPr>
              <a:t>Enforcing Strategies</a:t>
            </a:r>
            <a:r>
              <a:rPr lang="en-US" sz="2800">
                <a:latin typeface="Times New Roman"/>
                <a:cs typeface="Times New Roman"/>
              </a:rPr>
              <a:t>:</a:t>
            </a:r>
            <a:r>
              <a:rPr lang="en-US">
                <a:latin typeface="Times New Roman"/>
                <a:cs typeface="Times New Roman"/>
              </a:rPr>
              <a:t> </a:t>
            </a:r>
          </a:p>
          <a:p>
            <a:pPr marL="0" indent="0">
              <a:lnSpc>
                <a:spcPct val="110000"/>
              </a:lnSpc>
              <a:buNone/>
            </a:pPr>
            <a:r>
              <a:rPr lang="en-US" sz="1400"/>
              <a:t>    </a:t>
            </a:r>
            <a:r>
              <a:rPr lang="en-US" sz="2000">
                <a:latin typeface="Times New Roman"/>
                <a:cs typeface="Times New Roman"/>
              </a:rPr>
              <a:t> </a:t>
            </a:r>
            <a:r>
              <a:rPr lang="en-US">
                <a:latin typeface="Times New Roman"/>
                <a:cs typeface="Times New Roman"/>
              </a:rPr>
              <a:t>This involves implementing disciplinary actions on employees that fail to uphold the security policies at their end.</a:t>
            </a:r>
          </a:p>
          <a:p>
            <a:pPr>
              <a:lnSpc>
                <a:spcPct val="110000"/>
              </a:lnSpc>
            </a:pPr>
            <a:r>
              <a:rPr lang="en-US">
                <a:latin typeface="Times New Roman"/>
                <a:cs typeface="Times New Roman"/>
              </a:rPr>
              <a:t> </a:t>
            </a:r>
            <a:r>
              <a:rPr lang="en-US" sz="2800" u="sng">
                <a:latin typeface="Times New Roman"/>
                <a:cs typeface="Times New Roman"/>
              </a:rPr>
              <a:t>Certification or Acknowledgment Process</a:t>
            </a:r>
            <a:r>
              <a:rPr lang="en-US" sz="2800">
                <a:latin typeface="Times New Roman"/>
                <a:cs typeface="Times New Roman"/>
              </a:rPr>
              <a:t>:</a:t>
            </a:r>
          </a:p>
          <a:p>
            <a:pPr marL="0" indent="0">
              <a:lnSpc>
                <a:spcPct val="110000"/>
              </a:lnSpc>
              <a:buNone/>
            </a:pPr>
            <a:r>
              <a:rPr lang="en-US" sz="1400"/>
              <a:t>    </a:t>
            </a:r>
            <a:r>
              <a:rPr lang="en-US" sz="2000">
                <a:latin typeface="Times New Roman"/>
                <a:cs typeface="Times New Roman"/>
              </a:rPr>
              <a:t> </a:t>
            </a:r>
            <a:r>
              <a:rPr lang="en-US">
                <a:latin typeface="Times New Roman"/>
                <a:cs typeface="Times New Roman"/>
              </a:rPr>
              <a:t>Implementing a process for employees to certify their understanding of security policies through quizzes, assessments, or acknowledgment forms.  Certification ensures that employees have read, understood, and agreed to comply with updated security policies, reinforcing accountability and compliance across the organization.</a:t>
            </a:r>
            <a:r>
              <a:rPr lang="en-US" sz="2000">
                <a:latin typeface="Times New Roman"/>
                <a:cs typeface="Times New Roman"/>
              </a:rPr>
              <a:t> </a:t>
            </a:r>
          </a:p>
          <a:p>
            <a:pPr>
              <a:lnSpc>
                <a:spcPct val="110000"/>
              </a:lnSpc>
            </a:pPr>
            <a:r>
              <a:rPr lang="en-CA" sz="2800" u="sng">
                <a:latin typeface="Times New Roman"/>
                <a:cs typeface="Times New Roman"/>
              </a:rPr>
              <a:t>Test Running:</a:t>
            </a:r>
            <a:endParaRPr lang="en-CA" sz="2800" b="1" u="sng"/>
          </a:p>
          <a:p>
            <a:pPr marL="0" indent="0">
              <a:lnSpc>
                <a:spcPct val="110000"/>
              </a:lnSpc>
              <a:buNone/>
            </a:pPr>
            <a:r>
              <a:rPr lang="en-US" sz="1400"/>
              <a:t> </a:t>
            </a:r>
            <a:r>
              <a:rPr lang="en-US" sz="1800"/>
              <a:t>  </a:t>
            </a:r>
            <a:r>
              <a:rPr lang="en-US">
                <a:latin typeface="Times New Roman"/>
                <a:cs typeface="Times New Roman"/>
              </a:rPr>
              <a:t>In conclusion, after the formulation, approval and dissemination of security policies to the employees, a periodic test running procedure is recommended.</a:t>
            </a:r>
          </a:p>
        </p:txBody>
      </p:sp>
    </p:spTree>
    <p:extLst>
      <p:ext uri="{BB962C8B-B14F-4D97-AF65-F5344CB8AC3E}">
        <p14:creationId xmlns:p14="http://schemas.microsoft.com/office/powerpoint/2010/main" val="10050380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2" name="Picture 1" descr="A green and orange speech bubbles with white letters&#10;&#10;Description automatically generated">
            <a:extLst>
              <a:ext uri="{FF2B5EF4-FFF2-40B4-BE49-F238E27FC236}">
                <a16:creationId xmlns:a16="http://schemas.microsoft.com/office/drawing/2014/main" id="{DEFF747F-C268-21BF-CFEF-722BD20FC04E}"/>
              </a:ext>
            </a:extLst>
          </p:cNvPr>
          <p:cNvPicPr>
            <a:picLocks noChangeAspect="1"/>
          </p:cNvPicPr>
          <p:nvPr/>
        </p:nvPicPr>
        <p:blipFill rotWithShape="1">
          <a:blip r:embed="rId3"/>
          <a:srcRect t="6590" b="21295"/>
          <a:stretch/>
        </p:blipFill>
        <p:spPr>
          <a:xfrm>
            <a:off x="20" y="10"/>
            <a:ext cx="12191980" cy="6857990"/>
          </a:xfrm>
          <a:prstGeom prst="rect">
            <a:avLst/>
          </a:prstGeom>
        </p:spPr>
      </p:pic>
    </p:spTree>
    <p:extLst>
      <p:ext uri="{BB962C8B-B14F-4D97-AF65-F5344CB8AC3E}">
        <p14:creationId xmlns:p14="http://schemas.microsoft.com/office/powerpoint/2010/main" val="2717890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iving Thanks for Critical Infrastructure and Security Staff and Why Cybersecurity Is a National ...">
            <a:extLst>
              <a:ext uri="{FF2B5EF4-FFF2-40B4-BE49-F238E27FC236}">
                <a16:creationId xmlns:a16="http://schemas.microsoft.com/office/drawing/2014/main" id="{E5A1AB81-ED8C-7DA7-9B62-12AFC8BF84B2}"/>
              </a:ext>
            </a:extLst>
          </p:cNvPr>
          <p:cNvPicPr>
            <a:picLocks noChangeAspect="1"/>
          </p:cNvPicPr>
          <p:nvPr/>
        </p:nvPicPr>
        <p:blipFill rotWithShape="1">
          <a:blip r:embed="rId2"/>
          <a:srcRect l="7527" r="5362" b="1"/>
          <a:stretch/>
        </p:blipFill>
        <p:spPr>
          <a:xfrm>
            <a:off x="20" y="10"/>
            <a:ext cx="12191980" cy="6857990"/>
          </a:xfrm>
          <a:prstGeom prst="rect">
            <a:avLst/>
          </a:prstGeom>
        </p:spPr>
      </p:pic>
    </p:spTree>
    <p:extLst>
      <p:ext uri="{BB962C8B-B14F-4D97-AF65-F5344CB8AC3E}">
        <p14:creationId xmlns:p14="http://schemas.microsoft.com/office/powerpoint/2010/main" val="35117109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B0CCF99-4608-6FA0-FAE5-0E3CDBD560BC}"/>
              </a:ext>
            </a:extLst>
          </p:cNvPr>
          <p:cNvSpPr/>
          <p:nvPr/>
        </p:nvSpPr>
        <p:spPr>
          <a:xfrm>
            <a:off x="-3506" y="0"/>
            <a:ext cx="12191998" cy="6858000"/>
          </a:xfrm>
          <a:prstGeom prst="rect">
            <a:avLst/>
          </a:prstGeom>
          <a:solidFill>
            <a:srgbClr val="041C3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9C7F0BB-5087-6858-51BC-B3711540ADB1}"/>
              </a:ext>
            </a:extLst>
          </p:cNvPr>
          <p:cNvSpPr txBox="1"/>
          <p:nvPr/>
        </p:nvSpPr>
        <p:spPr>
          <a:xfrm>
            <a:off x="1238907" y="-5799"/>
            <a:ext cx="9720146" cy="523220"/>
          </a:xfrm>
          <a:prstGeom prst="rect">
            <a:avLst/>
          </a:prstGeom>
          <a:solidFill>
            <a:srgbClr val="041C30"/>
          </a:solid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2800" b="1">
                <a:latin typeface="Arial"/>
                <a:cs typeface="Arial"/>
              </a:rPr>
              <a:t>GROUP 3 PARTICIPANTS</a:t>
            </a:r>
          </a:p>
        </p:txBody>
      </p:sp>
      <p:graphicFrame>
        <p:nvGraphicFramePr>
          <p:cNvPr id="4" name="Table 3">
            <a:extLst>
              <a:ext uri="{FF2B5EF4-FFF2-40B4-BE49-F238E27FC236}">
                <a16:creationId xmlns:a16="http://schemas.microsoft.com/office/drawing/2014/main" id="{088B3AE9-ADD2-1EB4-810E-2DF591885848}"/>
              </a:ext>
            </a:extLst>
          </p:cNvPr>
          <p:cNvGraphicFramePr>
            <a:graphicFrameLocks noGrp="1"/>
          </p:cNvGraphicFramePr>
          <p:nvPr>
            <p:extLst>
              <p:ext uri="{D42A27DB-BD31-4B8C-83A1-F6EECF244321}">
                <p14:modId xmlns:p14="http://schemas.microsoft.com/office/powerpoint/2010/main" val="1842549432"/>
              </p:ext>
            </p:extLst>
          </p:nvPr>
        </p:nvGraphicFramePr>
        <p:xfrm>
          <a:off x="1238907" y="517417"/>
          <a:ext cx="4178618" cy="6243197"/>
        </p:xfrm>
        <a:graphic>
          <a:graphicData uri="http://schemas.openxmlformats.org/drawingml/2006/table">
            <a:tbl>
              <a:tblPr firstRow="1" bandRow="1">
                <a:tableStyleId>{2D5ABB26-0587-4C30-8999-92F81FD0307C}</a:tableStyleId>
              </a:tblPr>
              <a:tblGrid>
                <a:gridCol w="4178618">
                  <a:extLst>
                    <a:ext uri="{9D8B030D-6E8A-4147-A177-3AD203B41FA5}">
                      <a16:colId xmlns:a16="http://schemas.microsoft.com/office/drawing/2014/main" val="1118073032"/>
                    </a:ext>
                  </a:extLst>
                </a:gridCol>
              </a:tblGrid>
              <a:tr h="453116">
                <a:tc>
                  <a:txBody>
                    <a:bodyPr/>
                    <a:lstStyle/>
                    <a:p>
                      <a:pPr algn="ctr"/>
                      <a:r>
                        <a:rPr lang="en-US" sz="2000" dirty="0"/>
                        <a:t>NAMES</a:t>
                      </a:r>
                      <a:endParaRPr lang="en-US" sz="2000" b="1" dirty="0">
                        <a:solidFill>
                          <a:schemeClr val="accent6">
                            <a:lumMod val="20000"/>
                            <a:lumOff val="80000"/>
                          </a:schemeClr>
                        </a:solidFill>
                        <a:latin typeface="Times New Roman"/>
                      </a:endParaRPr>
                    </a:p>
                  </a:txBody>
                  <a:tcPr/>
                </a:tc>
                <a:extLst>
                  <a:ext uri="{0D108BD9-81ED-4DB2-BD59-A6C34878D82A}">
                    <a16:rowId xmlns:a16="http://schemas.microsoft.com/office/drawing/2014/main" val="2569084346"/>
                  </a:ext>
                </a:extLst>
              </a:tr>
              <a:tr h="526371">
                <a:tc>
                  <a:txBody>
                    <a:bodyPr/>
                    <a:lstStyle/>
                    <a:p>
                      <a:pPr algn="ctr"/>
                      <a:r>
                        <a:rPr lang="en-US" sz="2800" dirty="0" smtClean="0"/>
                        <a:t>Endework Abera Zeleke</a:t>
                      </a:r>
                      <a:endParaRPr lang="en-US" sz="2800" dirty="0">
                        <a:latin typeface="+mn-lt"/>
                      </a:endParaRPr>
                    </a:p>
                  </a:txBody>
                  <a:tcPr/>
                </a:tc>
                <a:extLst>
                  <a:ext uri="{0D108BD9-81ED-4DB2-BD59-A6C34878D82A}">
                    <a16:rowId xmlns:a16="http://schemas.microsoft.com/office/drawing/2014/main" val="2680387507"/>
                  </a:ext>
                </a:extLst>
              </a:tr>
              <a:tr h="526371">
                <a:tc>
                  <a:txBody>
                    <a:bodyPr/>
                    <a:lstStyle/>
                    <a:p>
                      <a:pPr lvl="0" algn="ctr">
                        <a:buNone/>
                      </a:pPr>
                      <a:r>
                        <a:rPr lang="en-US" sz="2800" u="none" strike="noStrike" noProof="0" dirty="0" err="1"/>
                        <a:t>Oseni</a:t>
                      </a:r>
                      <a:r>
                        <a:rPr lang="en-US" sz="2800" u="none" strike="noStrike" noProof="0" dirty="0"/>
                        <a:t> </a:t>
                      </a:r>
                      <a:r>
                        <a:rPr lang="en-US" sz="2800" u="none" strike="noStrike" noProof="0" dirty="0" err="1"/>
                        <a:t>Asisat</a:t>
                      </a:r>
                      <a:r>
                        <a:rPr lang="en-US" sz="2800" u="none" strike="noStrike" noProof="0" dirty="0"/>
                        <a:t> </a:t>
                      </a:r>
                      <a:r>
                        <a:rPr lang="en-US" sz="2800" u="none" strike="noStrike" noProof="0" dirty="0" err="1"/>
                        <a:t>Omowunmi</a:t>
                      </a:r>
                      <a:endParaRPr lang="en-US" sz="2800" b="0" i="0" u="none" strike="noStrike" noProof="0" dirty="0">
                        <a:solidFill>
                          <a:schemeClr val="accent6">
                            <a:lumMod val="20000"/>
                            <a:lumOff val="80000"/>
                          </a:schemeClr>
                        </a:solidFill>
                      </a:endParaRPr>
                    </a:p>
                  </a:txBody>
                  <a:tcPr/>
                </a:tc>
                <a:extLst>
                  <a:ext uri="{0D108BD9-81ED-4DB2-BD59-A6C34878D82A}">
                    <a16:rowId xmlns:a16="http://schemas.microsoft.com/office/drawing/2014/main" val="1532285480"/>
                  </a:ext>
                </a:extLst>
              </a:tr>
              <a:tr h="526371">
                <a:tc>
                  <a:txBody>
                    <a:bodyPr/>
                    <a:lstStyle/>
                    <a:p>
                      <a:pPr lvl="0" algn="ctr">
                        <a:buNone/>
                      </a:pPr>
                      <a:r>
                        <a:rPr lang="en-US" sz="2800" u="none" strike="noStrike" noProof="0" dirty="0" err="1"/>
                        <a:t>Omisore</a:t>
                      </a:r>
                      <a:r>
                        <a:rPr lang="en-US" sz="2800" u="none" strike="noStrike" noProof="0" dirty="0"/>
                        <a:t> </a:t>
                      </a:r>
                      <a:r>
                        <a:rPr lang="en-US" sz="2800" u="none" strike="noStrike" noProof="0" dirty="0" err="1"/>
                        <a:t>Olayemisi</a:t>
                      </a:r>
                      <a:endParaRPr lang="en-US" dirty="0"/>
                    </a:p>
                  </a:txBody>
                  <a:tcPr/>
                </a:tc>
                <a:extLst>
                  <a:ext uri="{0D108BD9-81ED-4DB2-BD59-A6C34878D82A}">
                    <a16:rowId xmlns:a16="http://schemas.microsoft.com/office/drawing/2014/main" val="349465915"/>
                  </a:ext>
                </a:extLst>
              </a:tr>
              <a:tr h="526371">
                <a:tc>
                  <a:txBody>
                    <a:bodyPr/>
                    <a:lstStyle/>
                    <a:p>
                      <a:pPr lvl="0" algn="ctr">
                        <a:buNone/>
                      </a:pPr>
                      <a:r>
                        <a:rPr lang="en-US" sz="2800" u="none" strike="noStrike" noProof="0" dirty="0"/>
                        <a:t>Elizabeth C </a:t>
                      </a:r>
                      <a:r>
                        <a:rPr lang="en-US" sz="2800" u="none" strike="noStrike" noProof="0" dirty="0" err="1"/>
                        <a:t>Omorogieva</a:t>
                      </a:r>
                      <a:endParaRPr lang="en-US" sz="2800" b="0" i="0" u="none" strike="noStrike" noProof="0" dirty="0">
                        <a:solidFill>
                          <a:schemeClr val="accent6">
                            <a:lumMod val="20000"/>
                            <a:lumOff val="80000"/>
                          </a:schemeClr>
                        </a:solidFill>
                      </a:endParaRPr>
                    </a:p>
                  </a:txBody>
                  <a:tcPr/>
                </a:tc>
                <a:extLst>
                  <a:ext uri="{0D108BD9-81ED-4DB2-BD59-A6C34878D82A}">
                    <a16:rowId xmlns:a16="http://schemas.microsoft.com/office/drawing/2014/main" val="3467394793"/>
                  </a:ext>
                </a:extLst>
              </a:tr>
              <a:tr h="526371">
                <a:tc>
                  <a:txBody>
                    <a:bodyPr/>
                    <a:lstStyle/>
                    <a:p>
                      <a:pPr algn="ctr"/>
                      <a:r>
                        <a:rPr lang="en-US" sz="2800" dirty="0"/>
                        <a:t>Whitney </a:t>
                      </a:r>
                      <a:r>
                        <a:rPr lang="en-US" sz="2800" dirty="0" err="1"/>
                        <a:t>Chinwe</a:t>
                      </a:r>
                      <a:r>
                        <a:rPr lang="en-US" sz="2800" dirty="0"/>
                        <a:t> </a:t>
                      </a:r>
                      <a:r>
                        <a:rPr lang="en-US" sz="2800" dirty="0" err="1"/>
                        <a:t>Brightson</a:t>
                      </a:r>
                      <a:endParaRPr lang="en-US" sz="2800" dirty="0">
                        <a:solidFill>
                          <a:schemeClr val="accent6">
                            <a:lumMod val="20000"/>
                            <a:lumOff val="80000"/>
                          </a:schemeClr>
                        </a:solidFill>
                        <a:latin typeface="Times New Roman"/>
                      </a:endParaRPr>
                    </a:p>
                  </a:txBody>
                  <a:tcPr/>
                </a:tc>
                <a:extLst>
                  <a:ext uri="{0D108BD9-81ED-4DB2-BD59-A6C34878D82A}">
                    <a16:rowId xmlns:a16="http://schemas.microsoft.com/office/drawing/2014/main" val="3696104419"/>
                  </a:ext>
                </a:extLst>
              </a:tr>
              <a:tr h="526371">
                <a:tc>
                  <a:txBody>
                    <a:bodyPr/>
                    <a:lstStyle/>
                    <a:p>
                      <a:pPr lvl="0" algn="ctr">
                        <a:buNone/>
                      </a:pPr>
                      <a:r>
                        <a:rPr lang="en-US" sz="2800" dirty="0" err="1"/>
                        <a:t>Amune</a:t>
                      </a:r>
                      <a:r>
                        <a:rPr lang="en-US" sz="2800" dirty="0"/>
                        <a:t> </a:t>
                      </a:r>
                      <a:r>
                        <a:rPr lang="en-US" sz="2800" dirty="0" err="1"/>
                        <a:t>Ofuje</a:t>
                      </a:r>
                      <a:r>
                        <a:rPr lang="en-US" sz="2800" dirty="0"/>
                        <a:t> Joy</a:t>
                      </a:r>
                      <a:endParaRPr lang="en-US" sz="2800" dirty="0">
                        <a:solidFill>
                          <a:schemeClr val="accent6">
                            <a:lumMod val="20000"/>
                            <a:lumOff val="80000"/>
                          </a:schemeClr>
                        </a:solidFill>
                        <a:latin typeface="Times New Roman"/>
                      </a:endParaRPr>
                    </a:p>
                  </a:txBody>
                  <a:tcPr/>
                </a:tc>
                <a:extLst>
                  <a:ext uri="{0D108BD9-81ED-4DB2-BD59-A6C34878D82A}">
                    <a16:rowId xmlns:a16="http://schemas.microsoft.com/office/drawing/2014/main" val="3826869"/>
                  </a:ext>
                </a:extLst>
              </a:tr>
              <a:tr h="526371">
                <a:tc>
                  <a:txBody>
                    <a:bodyPr/>
                    <a:lstStyle/>
                    <a:p>
                      <a:pPr lvl="0" algn="ctr">
                        <a:buNone/>
                      </a:pPr>
                      <a:r>
                        <a:rPr lang="en-US" sz="2800" u="none" strike="noStrike" noProof="0" dirty="0"/>
                        <a:t>Natasha </a:t>
                      </a:r>
                      <a:r>
                        <a:rPr lang="en-US" sz="2800" u="none" strike="noStrike" noProof="0" dirty="0" err="1"/>
                        <a:t>Kalusa</a:t>
                      </a:r>
                      <a:endParaRPr lang="en-US" sz="2800" b="0" i="0" u="none" strike="noStrike" noProof="0" dirty="0">
                        <a:solidFill>
                          <a:schemeClr val="accent6">
                            <a:lumMod val="20000"/>
                            <a:lumOff val="80000"/>
                          </a:schemeClr>
                        </a:solidFill>
                      </a:endParaRPr>
                    </a:p>
                  </a:txBody>
                  <a:tcPr/>
                </a:tc>
                <a:extLst>
                  <a:ext uri="{0D108BD9-81ED-4DB2-BD59-A6C34878D82A}">
                    <a16:rowId xmlns:a16="http://schemas.microsoft.com/office/drawing/2014/main" val="19579115"/>
                  </a:ext>
                </a:extLst>
              </a:tr>
              <a:tr h="526371">
                <a:tc>
                  <a:txBody>
                    <a:bodyPr/>
                    <a:lstStyle/>
                    <a:p>
                      <a:pPr lvl="0" algn="ctr">
                        <a:buNone/>
                      </a:pPr>
                      <a:r>
                        <a:rPr lang="en-US" sz="2800" dirty="0" err="1"/>
                        <a:t>Mufulufheli</a:t>
                      </a:r>
                      <a:r>
                        <a:rPr lang="en-US" sz="2800" dirty="0"/>
                        <a:t> </a:t>
                      </a:r>
                      <a:r>
                        <a:rPr lang="en-US" sz="2800" dirty="0" err="1"/>
                        <a:t>Mudau</a:t>
                      </a:r>
                      <a:endParaRPr lang="en-US" sz="2800" dirty="0">
                        <a:solidFill>
                          <a:schemeClr val="accent6">
                            <a:lumMod val="20000"/>
                            <a:lumOff val="80000"/>
                          </a:schemeClr>
                        </a:solidFill>
                        <a:latin typeface="Times New Roman"/>
                      </a:endParaRPr>
                    </a:p>
                  </a:txBody>
                  <a:tcPr/>
                </a:tc>
                <a:extLst>
                  <a:ext uri="{0D108BD9-81ED-4DB2-BD59-A6C34878D82A}">
                    <a16:rowId xmlns:a16="http://schemas.microsoft.com/office/drawing/2014/main" val="3305720651"/>
                  </a:ext>
                </a:extLst>
              </a:tr>
              <a:tr h="526371">
                <a:tc>
                  <a:txBody>
                    <a:bodyPr/>
                    <a:lstStyle/>
                    <a:p>
                      <a:pPr lvl="0" algn="ctr">
                        <a:buNone/>
                      </a:pPr>
                      <a:r>
                        <a:rPr lang="en-US" sz="2800" u="none" strike="noStrike" noProof="0" dirty="0" err="1"/>
                        <a:t>Ngwodo</a:t>
                      </a:r>
                      <a:r>
                        <a:rPr lang="en-US" sz="2800" u="none" strike="noStrike" noProof="0" dirty="0"/>
                        <a:t> Cynthia </a:t>
                      </a:r>
                      <a:r>
                        <a:rPr lang="en-US" sz="2800" u="none" strike="noStrike" noProof="0" dirty="0" err="1"/>
                        <a:t>Ewere</a:t>
                      </a:r>
                      <a:endParaRPr lang="en-US" dirty="0"/>
                    </a:p>
                  </a:txBody>
                  <a:tcPr/>
                </a:tc>
                <a:extLst>
                  <a:ext uri="{0D108BD9-81ED-4DB2-BD59-A6C34878D82A}">
                    <a16:rowId xmlns:a16="http://schemas.microsoft.com/office/drawing/2014/main" val="645440884"/>
                  </a:ext>
                </a:extLst>
              </a:tr>
              <a:tr h="526371">
                <a:tc>
                  <a:txBody>
                    <a:bodyPr/>
                    <a:lstStyle/>
                    <a:p>
                      <a:pPr lvl="0" algn="ctr">
                        <a:buNone/>
                      </a:pPr>
                      <a:r>
                        <a:rPr lang="en-US" sz="2800" u="none" strike="noStrike" noProof="0" dirty="0" err="1"/>
                        <a:t>Serah</a:t>
                      </a:r>
                      <a:r>
                        <a:rPr lang="en-US" sz="2800" u="none" strike="noStrike" noProof="0" dirty="0"/>
                        <a:t> </a:t>
                      </a:r>
                      <a:r>
                        <a:rPr lang="en-US" sz="2800" u="none" strike="noStrike" noProof="0" dirty="0" err="1"/>
                        <a:t>Chebet</a:t>
                      </a:r>
                      <a:r>
                        <a:rPr lang="en-US" sz="2800" u="none" strike="noStrike" noProof="0" dirty="0"/>
                        <a:t> </a:t>
                      </a:r>
                      <a:r>
                        <a:rPr lang="en-US" sz="2800" u="none" strike="noStrike" noProof="0" dirty="0" err="1"/>
                        <a:t>Seroney</a:t>
                      </a:r>
                      <a:endParaRPr lang="en-US" dirty="0"/>
                    </a:p>
                  </a:txBody>
                  <a:tcPr/>
                </a:tc>
                <a:extLst>
                  <a:ext uri="{0D108BD9-81ED-4DB2-BD59-A6C34878D82A}">
                    <a16:rowId xmlns:a16="http://schemas.microsoft.com/office/drawing/2014/main" val="1600010274"/>
                  </a:ext>
                </a:extLst>
              </a:tr>
              <a:tr h="526371">
                <a:tc>
                  <a:txBody>
                    <a:bodyPr/>
                    <a:lstStyle/>
                    <a:p>
                      <a:pPr algn="ctr"/>
                      <a:r>
                        <a:rPr lang="en-US" sz="2800" dirty="0"/>
                        <a:t>Anya, </a:t>
                      </a:r>
                      <a:r>
                        <a:rPr lang="en-US" sz="2800" dirty="0" err="1"/>
                        <a:t>Ijeoma</a:t>
                      </a:r>
                      <a:r>
                        <a:rPr lang="en-US" sz="2800" dirty="0"/>
                        <a:t> </a:t>
                      </a:r>
                      <a:r>
                        <a:rPr lang="en-US" sz="2800" dirty="0" err="1"/>
                        <a:t>Lorretta</a:t>
                      </a:r>
                      <a:endParaRPr lang="en-US" sz="2800" dirty="0">
                        <a:solidFill>
                          <a:schemeClr val="accent6">
                            <a:lumMod val="20000"/>
                            <a:lumOff val="80000"/>
                          </a:schemeClr>
                        </a:solidFill>
                        <a:latin typeface="Times New Roman"/>
                      </a:endParaRPr>
                    </a:p>
                  </a:txBody>
                  <a:tcPr/>
                </a:tc>
                <a:extLst>
                  <a:ext uri="{0D108BD9-81ED-4DB2-BD59-A6C34878D82A}">
                    <a16:rowId xmlns:a16="http://schemas.microsoft.com/office/drawing/2014/main" val="3388650236"/>
                  </a:ext>
                </a:extLst>
              </a:tr>
            </a:tbl>
          </a:graphicData>
        </a:graphic>
      </p:graphicFrame>
    </p:spTree>
    <p:extLst>
      <p:ext uri="{BB962C8B-B14F-4D97-AF65-F5344CB8AC3E}">
        <p14:creationId xmlns:p14="http://schemas.microsoft.com/office/powerpoint/2010/main" val="37401938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0B38558-5389-4817-936F-FD62560CAC1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 name="Rectangle 13">
              <a:extLst>
                <a:ext uri="{FF2B5EF4-FFF2-40B4-BE49-F238E27FC236}">
                  <a16:creationId xmlns:a16="http://schemas.microsoft.com/office/drawing/2014/main" id="{CCB252B9-42EF-4414-AA22-2A95C18197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7" name="Picture 6" descr="A group of people in a room with computers&#10;&#10;Description automatically generated">
            <a:extLst>
              <a:ext uri="{FF2B5EF4-FFF2-40B4-BE49-F238E27FC236}">
                <a16:creationId xmlns:a16="http://schemas.microsoft.com/office/drawing/2014/main" id="{EEFBE44E-E712-6E50-09E3-D00EAC9E7386}"/>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brightnessContrast bright="-85000"/>
                    </a14:imgEffect>
                  </a14:imgLayer>
                </a14:imgProps>
              </a:ext>
              <a:ext uri="{837473B0-CC2E-450A-ABE3-18F120FF3D39}">
                <a1611:picAttrSrcUrl xmlns:a1611="http://schemas.microsoft.com/office/drawing/2016/11/main" xmlns="" r:id="rId5"/>
              </a:ext>
            </a:extLst>
          </a:blip>
          <a:srcRect t="17477" b="7501"/>
          <a:stretch/>
        </p:blipFill>
        <p:spPr>
          <a:xfrm>
            <a:off x="0" y="9524"/>
            <a:ext cx="12188389" cy="7037152"/>
          </a:xfrm>
          <a:prstGeom prst="rect">
            <a:avLst/>
          </a:prstGeom>
        </p:spPr>
      </p:pic>
      <p:grpSp>
        <p:nvGrpSpPr>
          <p:cNvPr id="12" name="Group 11">
            <a:extLst>
              <a:ext uri="{FF2B5EF4-FFF2-40B4-BE49-F238E27FC236}">
                <a16:creationId xmlns:a16="http://schemas.microsoft.com/office/drawing/2014/main" id="{15502586-682B-4EDF-9515-674BB4E1CD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18" y="0"/>
            <a:ext cx="12186564" cy="7026293"/>
            <a:chOff x="2718" y="0"/>
            <a:chExt cx="12186564" cy="7026293"/>
          </a:xfrm>
        </p:grpSpPr>
        <p:sp>
          <p:nvSpPr>
            <p:cNvPr id="18"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718" y="4235"/>
              <a:ext cx="12186564" cy="7022058"/>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4A25545-7FDA-465A-8546-9D927F8286FD}"/>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39"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0"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1"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0" name="Group 19">
              <a:extLst>
                <a:ext uri="{FF2B5EF4-FFF2-40B4-BE49-F238E27FC236}">
                  <a16:creationId xmlns:a16="http://schemas.microsoft.com/office/drawing/2014/main" id="{4C374541-D033-4B72-A232-5461EEAD4DF2}"/>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3"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4"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5"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7"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8"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21" name="Group 20">
              <a:extLst>
                <a:ext uri="{FF2B5EF4-FFF2-40B4-BE49-F238E27FC236}">
                  <a16:creationId xmlns:a16="http://schemas.microsoft.com/office/drawing/2014/main" id="{DEAF6153-6BF6-448C-81C1-2817B0F78001}"/>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9"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30"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31"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2"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2" name="Group 21">
              <a:extLst>
                <a:ext uri="{FF2B5EF4-FFF2-40B4-BE49-F238E27FC236}">
                  <a16:creationId xmlns:a16="http://schemas.microsoft.com/office/drawing/2014/main" id="{BC21AED9-0CB5-426C-A1C4-6EEB548050D5}"/>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23"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24"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25"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6"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27"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3" name="Title 1">
            <a:extLst>
              <a:ext uri="{FF2B5EF4-FFF2-40B4-BE49-F238E27FC236}">
                <a16:creationId xmlns:a16="http://schemas.microsoft.com/office/drawing/2014/main" id="{FB40D3C9-2A28-3346-059D-BC2547DED6FB}"/>
              </a:ext>
            </a:extLst>
          </p:cNvPr>
          <p:cNvSpPr>
            <a:spLocks noGrp="1"/>
          </p:cNvSpPr>
          <p:nvPr>
            <p:ph type="title"/>
          </p:nvPr>
        </p:nvSpPr>
        <p:spPr>
          <a:xfrm>
            <a:off x="2667000" y="128598"/>
            <a:ext cx="6843623" cy="649030"/>
          </a:xfrm>
        </p:spPr>
        <p:txBody>
          <a:bodyPr vert="horz" lIns="91440" tIns="45720" rIns="91440" bIns="45720" rtlCol="0" anchor="b">
            <a:normAutofit fontScale="90000"/>
          </a:bodyPr>
          <a:lstStyle/>
          <a:p>
            <a:pPr algn="ctr"/>
            <a:r>
              <a:rPr lang="en-US" sz="4800">
                <a:solidFill>
                  <a:schemeClr val="tx2"/>
                </a:solidFill>
                <a:latin typeface="Times New Roman"/>
                <a:cs typeface="Times New Roman"/>
              </a:rPr>
              <a:t>INTRODUCTION</a:t>
            </a:r>
          </a:p>
        </p:txBody>
      </p:sp>
      <p:sp>
        <p:nvSpPr>
          <p:cNvPr id="5" name="TextBox 4">
            <a:extLst>
              <a:ext uri="{FF2B5EF4-FFF2-40B4-BE49-F238E27FC236}">
                <a16:creationId xmlns:a16="http://schemas.microsoft.com/office/drawing/2014/main" id="{14FAFDC0-A4AA-83F3-59A1-B5CA4FFD28DF}"/>
              </a:ext>
            </a:extLst>
          </p:cNvPr>
          <p:cNvSpPr txBox="1"/>
          <p:nvPr/>
        </p:nvSpPr>
        <p:spPr>
          <a:xfrm>
            <a:off x="801524" y="717504"/>
            <a:ext cx="11364311" cy="60179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Times New Roman"/>
                <a:ea typeface="+mn-lt"/>
                <a:cs typeface="+mn-lt"/>
              </a:rPr>
              <a:t>A recent spear phishing attack occurred in our company, which resulted in the email account of the Chief Financial Officer being compromised. The attacker had used the access to the CFO’s email to direct accounts payable to wire a large sum of funds to an offshore account, and the request was completed before the issue was detected. Unfortunately, the company's bank was unable to recover the funds because the issue was not identified and reported in a timely fashion</a:t>
            </a:r>
            <a:r>
              <a:rPr lang="en-US" sz="2200">
                <a:latin typeface="Times New Roman"/>
                <a:ea typeface="+mn-lt"/>
                <a:cs typeface="+mn-lt"/>
              </a:rPr>
              <a:t>. </a:t>
            </a:r>
            <a:endParaRPr lang="en-US" sz="2200">
              <a:latin typeface="Times New Roman"/>
              <a:cs typeface="Times New Roman"/>
            </a:endParaRPr>
          </a:p>
          <a:p>
            <a:endParaRPr lang="en-US" sz="2200">
              <a:latin typeface="Times New Roman"/>
              <a:ea typeface="+mn-lt"/>
              <a:cs typeface="+mn-lt"/>
            </a:endParaRPr>
          </a:p>
          <a:p>
            <a:r>
              <a:rPr lang="en-US" sz="2400">
                <a:latin typeface="Times New Roman"/>
                <a:ea typeface="+mn-lt"/>
                <a:cs typeface="+mn-lt"/>
              </a:rPr>
              <a:t>The CFO’s mailbox also contained emails with other sensitive information, such as spreadsheets with sensitive customer and HR information (including in some cases the SSNs of employees), and a draft version of our organization’s 10K financial report that will be released at the end of the quarter. The organization engaged an outside forensics firm to investigate this breach. They could find no evidence that the sensitive documents had been accessed by the attacker, but because of an incomplete audit trail, the report was inconclusive. The forensic firm also observed that our organization lacks a formal information security program, and currently only has rudimentary policies in place.</a:t>
            </a:r>
            <a:endParaRPr lang="en-US" sz="2400">
              <a:latin typeface="Times New Roman"/>
              <a:cs typeface="Times New Roman"/>
            </a:endParaRPr>
          </a:p>
          <a:p>
            <a:pPr algn="l"/>
            <a:endParaRPr lang="en-US" sz="2400">
              <a:latin typeface="Times New Roman"/>
              <a:cs typeface="Times New Roman"/>
            </a:endParaRPr>
          </a:p>
        </p:txBody>
      </p:sp>
    </p:spTree>
    <p:extLst>
      <p:ext uri="{BB962C8B-B14F-4D97-AF65-F5344CB8AC3E}">
        <p14:creationId xmlns:p14="http://schemas.microsoft.com/office/powerpoint/2010/main" val="1258166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0B38558-5389-4817-936F-FD62560CAC1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 name="Rectangle 13">
              <a:extLst>
                <a:ext uri="{FF2B5EF4-FFF2-40B4-BE49-F238E27FC236}">
                  <a16:creationId xmlns:a16="http://schemas.microsoft.com/office/drawing/2014/main" id="{CCB252B9-42EF-4414-AA22-2A95C18197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p14="http://schemas.microsoft.com/office/powerpoint/2010/main" xmlns:a14="http://schemas.microsoft.com/office/drawing/2010/main" xmlns:a16="http://schemas.microsoft.com/office/drawing/2014/main">
                  <a:solidFill>
                    <a:srgbClr val="FFFFFF"/>
                  </a:solidFill>
                </a14:hiddenFill>
              </a:ext>
            </a:extLst>
          </p:spPr>
        </p:pic>
      </p:grpSp>
      <p:pic>
        <p:nvPicPr>
          <p:cNvPr id="7" name="Picture 6" descr="A group of people in a room with computers&#10;&#10;Description automatically generated">
            <a:extLst>
              <a:ext uri="{FF2B5EF4-FFF2-40B4-BE49-F238E27FC236}">
                <a16:creationId xmlns:a16="http://schemas.microsoft.com/office/drawing/2014/main" id="{EEFBE44E-E712-6E50-09E3-D00EAC9E7386}"/>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brightnessContrast bright="-85000"/>
                    </a14:imgEffect>
                  </a14:imgLayer>
                </a14:imgProps>
              </a:ext>
              <a:ext uri="{837473B0-CC2E-450A-ABE3-18F120FF3D39}">
                <a1611:picAttrSrcUrl xmlns:a1611="http://schemas.microsoft.com/office/drawing/2016/11/main" xmlns="" r:id="rId5"/>
              </a:ext>
            </a:extLst>
          </a:blip>
          <a:srcRect t="17477" b="7501"/>
          <a:stretch/>
        </p:blipFill>
        <p:spPr>
          <a:xfrm>
            <a:off x="0" y="9524"/>
            <a:ext cx="12188389" cy="7037152"/>
          </a:xfrm>
          <a:prstGeom prst="rect">
            <a:avLst/>
          </a:prstGeom>
        </p:spPr>
      </p:pic>
      <p:grpSp>
        <p:nvGrpSpPr>
          <p:cNvPr id="12" name="Group 11">
            <a:extLst>
              <a:ext uri="{FF2B5EF4-FFF2-40B4-BE49-F238E27FC236}">
                <a16:creationId xmlns:a16="http://schemas.microsoft.com/office/drawing/2014/main" id="{15502586-682B-4EDF-9515-674BB4E1CD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18" y="0"/>
            <a:ext cx="12186564" cy="7026293"/>
            <a:chOff x="2718" y="0"/>
            <a:chExt cx="12186564" cy="7026293"/>
          </a:xfrm>
        </p:grpSpPr>
        <p:sp>
          <p:nvSpPr>
            <p:cNvPr id="18"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718" y="4235"/>
              <a:ext cx="12186564" cy="7022058"/>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endParaRPr lang="en-US" sz="1100">
                <a:latin typeface="Calibri"/>
                <a:cs typeface="Calibri"/>
              </a:endParaRPr>
            </a:p>
          </p:txBody>
        </p:sp>
        <p:grpSp>
          <p:nvGrpSpPr>
            <p:cNvPr id="19" name="Group 18">
              <a:extLst>
                <a:ext uri="{FF2B5EF4-FFF2-40B4-BE49-F238E27FC236}">
                  <a16:creationId xmlns:a16="http://schemas.microsoft.com/office/drawing/2014/main" id="{04A25545-7FDA-465A-8546-9D927F8286FD}"/>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39"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0"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1"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0" name="Group 19">
              <a:extLst>
                <a:ext uri="{FF2B5EF4-FFF2-40B4-BE49-F238E27FC236}">
                  <a16:creationId xmlns:a16="http://schemas.microsoft.com/office/drawing/2014/main" id="{4C374541-D033-4B72-A232-5461EEAD4DF2}"/>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3"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4"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5"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7"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8"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21" name="Group 20">
              <a:extLst>
                <a:ext uri="{FF2B5EF4-FFF2-40B4-BE49-F238E27FC236}">
                  <a16:creationId xmlns:a16="http://schemas.microsoft.com/office/drawing/2014/main" id="{DEAF6153-6BF6-448C-81C1-2817B0F78001}"/>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9"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30"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31"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2"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2" name="Group 21">
              <a:extLst>
                <a:ext uri="{FF2B5EF4-FFF2-40B4-BE49-F238E27FC236}">
                  <a16:creationId xmlns:a16="http://schemas.microsoft.com/office/drawing/2014/main" id="{BC21AED9-0CB5-426C-A1C4-6EEB548050D5}"/>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23"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24"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25"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6"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27"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15" name="TextBox 14">
            <a:extLst>
              <a:ext uri="{FF2B5EF4-FFF2-40B4-BE49-F238E27FC236}">
                <a16:creationId xmlns:a16="http://schemas.microsoft.com/office/drawing/2014/main" id="{5F71DDDC-EA4B-947C-3D53-88CDFA785601}"/>
              </a:ext>
            </a:extLst>
          </p:cNvPr>
          <p:cNvSpPr txBox="1"/>
          <p:nvPr/>
        </p:nvSpPr>
        <p:spPr>
          <a:xfrm>
            <a:off x="1083211" y="550121"/>
            <a:ext cx="10440967" cy="63709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Times New Roman"/>
                <a:ea typeface="+mn-lt"/>
                <a:cs typeface="+mn-lt"/>
              </a:rPr>
              <a:t>Recognizing the need for a change in the approach to cybercrime within the company, this report by the Information Security Team encompasses the four strategic objectives below:</a:t>
            </a:r>
            <a:endParaRPr lang="en-US" sz="2400">
              <a:latin typeface="Times New Roman"/>
              <a:cs typeface="Times New Roman"/>
            </a:endParaRPr>
          </a:p>
          <a:p>
            <a:pPr algn="l"/>
            <a:endParaRPr lang="en-US" sz="2400">
              <a:latin typeface="Times New Roman"/>
              <a:cs typeface="Times New Roman"/>
            </a:endParaRPr>
          </a:p>
          <a:p>
            <a:pPr marL="457200" indent="-457200">
              <a:buAutoNum type="arabicPeriod"/>
            </a:pPr>
            <a:r>
              <a:rPr lang="en-US" sz="2400">
                <a:latin typeface="Times New Roman"/>
                <a:ea typeface="+mn-lt"/>
                <a:cs typeface="+mn-lt"/>
              </a:rPr>
              <a:t>To formulate new policies, and design a governance process that would help ensure that policies are developed and managed in a way that better aligns with the business.</a:t>
            </a:r>
            <a:endParaRPr lang="en-US" sz="2400">
              <a:latin typeface="Times New Roman"/>
              <a:cs typeface="Times New Roman"/>
            </a:endParaRPr>
          </a:p>
          <a:p>
            <a:pPr marL="457200" indent="-457200">
              <a:buAutoNum type="arabicPeriod"/>
            </a:pPr>
            <a:endParaRPr lang="en-US" sz="2400">
              <a:latin typeface="Times New Roman"/>
              <a:ea typeface="+mn-lt"/>
              <a:cs typeface="+mn-lt"/>
            </a:endParaRPr>
          </a:p>
          <a:p>
            <a:pPr marL="457200" indent="-457200">
              <a:buAutoNum type="arabicPeriod"/>
            </a:pPr>
            <a:r>
              <a:rPr lang="en-US" sz="2400">
                <a:latin typeface="Times New Roman"/>
                <a:ea typeface="+mn-lt"/>
                <a:cs typeface="+mn-lt"/>
              </a:rPr>
              <a:t>. In developing new policies, outline steps to ensure that </a:t>
            </a:r>
            <a:r>
              <a:rPr lang="en-US" sz="2400">
                <a:latin typeface="Times New Roman"/>
                <a:ea typeface="+mn-lt"/>
                <a:cs typeface="Calibri"/>
              </a:rPr>
              <a:t>organization’s current policies are easy to read and understand.</a:t>
            </a:r>
            <a:endParaRPr lang="en-US" sz="2400">
              <a:latin typeface="Times New Roman"/>
              <a:cs typeface="Times New Roman"/>
            </a:endParaRPr>
          </a:p>
          <a:p>
            <a:pPr marL="457200" indent="-457200">
              <a:buAutoNum type="arabicPeriod"/>
            </a:pPr>
            <a:endParaRPr lang="en-US" sz="2400">
              <a:latin typeface="Times New Roman"/>
              <a:cs typeface="Times New Roman"/>
            </a:endParaRPr>
          </a:p>
          <a:p>
            <a:pPr marL="457200" indent="-457200">
              <a:buAutoNum type="arabicPeriod"/>
            </a:pPr>
            <a:r>
              <a:rPr lang="en-US" sz="2400">
                <a:latin typeface="Times New Roman"/>
                <a:cs typeface="Times New Roman"/>
              </a:rPr>
              <a:t>Describe some security policies that you would create or update to reduce the risks associated with "a compromised email account" occurring again in the future.</a:t>
            </a:r>
          </a:p>
          <a:p>
            <a:pPr marL="457200" indent="-457200">
              <a:buAutoNum type="arabicPeriod"/>
            </a:pPr>
            <a:endParaRPr lang="en-US" sz="2400">
              <a:latin typeface="Times New Roman"/>
              <a:cs typeface="Times New Roman"/>
            </a:endParaRPr>
          </a:p>
          <a:p>
            <a:pPr marL="457200" indent="-457200">
              <a:buAutoNum type="arabicPeriod"/>
            </a:pPr>
            <a:r>
              <a:rPr lang="en-US" sz="2400">
                <a:latin typeface="Times New Roman"/>
                <a:cs typeface="Times New Roman"/>
              </a:rPr>
              <a:t>Describe the steps that you would take when launching new or updated policies to ensure that </a:t>
            </a:r>
          </a:p>
        </p:txBody>
      </p:sp>
    </p:spTree>
    <p:extLst>
      <p:ext uri="{BB962C8B-B14F-4D97-AF65-F5344CB8AC3E}">
        <p14:creationId xmlns:p14="http://schemas.microsoft.com/office/powerpoint/2010/main" val="4262074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0B38558-5389-4817-936F-FD62560CAC1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 name="Rectangle 13">
              <a:extLst>
                <a:ext uri="{FF2B5EF4-FFF2-40B4-BE49-F238E27FC236}">
                  <a16:creationId xmlns:a16="http://schemas.microsoft.com/office/drawing/2014/main" id="{CCB252B9-42EF-4414-AA22-2A95C18197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7" name="Picture 6" descr="A group of people in a room with computers&#10;&#10;Description automatically generated">
            <a:extLst>
              <a:ext uri="{FF2B5EF4-FFF2-40B4-BE49-F238E27FC236}">
                <a16:creationId xmlns:a16="http://schemas.microsoft.com/office/drawing/2014/main" id="{EEFBE44E-E712-6E50-09E3-D00EAC9E7386}"/>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brightnessContrast bright="-85000"/>
                    </a14:imgEffect>
                  </a14:imgLayer>
                </a14:imgProps>
              </a:ext>
              <a:ext uri="{837473B0-CC2E-450A-ABE3-18F120FF3D39}">
                <a1611:picAttrSrcUrl xmlns:a1611="http://schemas.microsoft.com/office/drawing/2016/11/main" xmlns="" r:id="rId5"/>
              </a:ext>
            </a:extLst>
          </a:blip>
          <a:srcRect t="17477" b="7501"/>
          <a:stretch/>
        </p:blipFill>
        <p:spPr>
          <a:xfrm>
            <a:off x="0" y="9524"/>
            <a:ext cx="12188389" cy="7037152"/>
          </a:xfrm>
          <a:prstGeom prst="rect">
            <a:avLst/>
          </a:prstGeom>
        </p:spPr>
      </p:pic>
      <p:grpSp>
        <p:nvGrpSpPr>
          <p:cNvPr id="12" name="Group 11">
            <a:extLst>
              <a:ext uri="{FF2B5EF4-FFF2-40B4-BE49-F238E27FC236}">
                <a16:creationId xmlns:a16="http://schemas.microsoft.com/office/drawing/2014/main" id="{15502586-682B-4EDF-9515-674BB4E1CD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18" y="0"/>
            <a:ext cx="12186564" cy="7026293"/>
            <a:chOff x="2718" y="0"/>
            <a:chExt cx="12186564" cy="7026293"/>
          </a:xfrm>
        </p:grpSpPr>
        <p:sp>
          <p:nvSpPr>
            <p:cNvPr id="18"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718" y="4235"/>
              <a:ext cx="12186564" cy="7022058"/>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4A25545-7FDA-465A-8546-9D927F8286FD}"/>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39"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0"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1"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0" name="Group 19">
              <a:extLst>
                <a:ext uri="{FF2B5EF4-FFF2-40B4-BE49-F238E27FC236}">
                  <a16:creationId xmlns:a16="http://schemas.microsoft.com/office/drawing/2014/main" id="{4C374541-D033-4B72-A232-5461EEAD4DF2}"/>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3"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4"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5"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7"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8"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21" name="Group 20">
              <a:extLst>
                <a:ext uri="{FF2B5EF4-FFF2-40B4-BE49-F238E27FC236}">
                  <a16:creationId xmlns:a16="http://schemas.microsoft.com/office/drawing/2014/main" id="{DEAF6153-6BF6-448C-81C1-2817B0F78001}"/>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9"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30"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31"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2"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2" name="Group 21">
              <a:extLst>
                <a:ext uri="{FF2B5EF4-FFF2-40B4-BE49-F238E27FC236}">
                  <a16:creationId xmlns:a16="http://schemas.microsoft.com/office/drawing/2014/main" id="{BC21AED9-0CB5-426C-A1C4-6EEB548050D5}"/>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23"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24"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25"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6"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27"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3" name="Title 1">
            <a:extLst>
              <a:ext uri="{FF2B5EF4-FFF2-40B4-BE49-F238E27FC236}">
                <a16:creationId xmlns:a16="http://schemas.microsoft.com/office/drawing/2014/main" id="{FB40D3C9-2A28-3346-059D-BC2547DED6FB}"/>
              </a:ext>
            </a:extLst>
          </p:cNvPr>
          <p:cNvSpPr>
            <a:spLocks noGrp="1"/>
          </p:cNvSpPr>
          <p:nvPr>
            <p:ph type="title"/>
          </p:nvPr>
        </p:nvSpPr>
        <p:spPr>
          <a:xfrm>
            <a:off x="2882660" y="-101439"/>
            <a:ext cx="6843623" cy="821558"/>
          </a:xfrm>
        </p:spPr>
        <p:txBody>
          <a:bodyPr vert="horz" lIns="91440" tIns="45720" rIns="91440" bIns="45720" rtlCol="0" anchor="b">
            <a:normAutofit fontScale="90000"/>
          </a:bodyPr>
          <a:lstStyle/>
          <a:p>
            <a:pPr algn="ctr"/>
            <a:r>
              <a:rPr lang="en-US" sz="4800">
                <a:solidFill>
                  <a:schemeClr val="tx2"/>
                </a:solidFill>
                <a:latin typeface="Times New Roman"/>
                <a:cs typeface="Times New Roman"/>
              </a:rPr>
              <a:t>GOVERNANCE PROCESS</a:t>
            </a:r>
          </a:p>
        </p:txBody>
      </p:sp>
      <p:sp>
        <p:nvSpPr>
          <p:cNvPr id="2" name="TextBox 1">
            <a:extLst>
              <a:ext uri="{FF2B5EF4-FFF2-40B4-BE49-F238E27FC236}">
                <a16:creationId xmlns:a16="http://schemas.microsoft.com/office/drawing/2014/main" id="{4BCEE7E8-A46F-CC76-6F4A-B177EFA41937}"/>
              </a:ext>
            </a:extLst>
          </p:cNvPr>
          <p:cNvSpPr txBox="1"/>
          <p:nvPr/>
        </p:nvSpPr>
        <p:spPr>
          <a:xfrm>
            <a:off x="9465873" y="1262750"/>
            <a:ext cx="2709807"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Times New Roman"/>
                <a:ea typeface="+mn-lt"/>
                <a:cs typeface="+mn-lt"/>
              </a:rPr>
              <a:t>Governance Policy refers to the rules and guidelines set to manage, enforce and monitor security. It ensures effective implementation and maintenance of security standards in a company.</a:t>
            </a:r>
            <a:r>
              <a:rPr lang="en-US" sz="2400">
                <a:ea typeface="+mn-lt"/>
                <a:cs typeface="+mn-lt"/>
              </a:rPr>
              <a:t/>
            </a:r>
            <a:br>
              <a:rPr lang="en-US" sz="2400">
                <a:ea typeface="+mn-lt"/>
                <a:cs typeface="+mn-lt"/>
              </a:rPr>
            </a:br>
            <a:r>
              <a:rPr lang="en-US" sz="2400">
                <a:ea typeface="+mn-lt"/>
                <a:cs typeface="+mn-lt"/>
              </a:rPr>
              <a:t/>
            </a:r>
            <a:br>
              <a:rPr lang="en-US" sz="2400">
                <a:ea typeface="+mn-lt"/>
                <a:cs typeface="+mn-lt"/>
              </a:rPr>
            </a:br>
            <a:endParaRPr lang="en-US" sz="2400">
              <a:ea typeface="+mn-lt"/>
              <a:cs typeface="+mn-lt"/>
            </a:endParaRPr>
          </a:p>
          <a:p>
            <a:endParaRPr lang="en-US" sz="2400">
              <a:latin typeface="Times New Roman"/>
              <a:ea typeface="Roboto"/>
              <a:cs typeface="Roboto"/>
            </a:endParaRPr>
          </a:p>
        </p:txBody>
      </p:sp>
      <p:pic>
        <p:nvPicPr>
          <p:cNvPr id="4" name="Picture 3">
            <a:extLst>
              <a:ext uri="{FF2B5EF4-FFF2-40B4-BE49-F238E27FC236}">
                <a16:creationId xmlns:a16="http://schemas.microsoft.com/office/drawing/2014/main" id="{F2BC2409-A075-9FE9-3435-553EFC2127FC}"/>
              </a:ext>
            </a:extLst>
          </p:cNvPr>
          <p:cNvPicPr>
            <a:picLocks noChangeAspect="1"/>
          </p:cNvPicPr>
          <p:nvPr/>
        </p:nvPicPr>
        <p:blipFill>
          <a:blip r:embed="rId6"/>
          <a:stretch>
            <a:fillRect/>
          </a:stretch>
        </p:blipFill>
        <p:spPr>
          <a:xfrm>
            <a:off x="0" y="795070"/>
            <a:ext cx="9402791" cy="6159257"/>
          </a:xfrm>
          <a:prstGeom prst="rect">
            <a:avLst/>
          </a:prstGeom>
        </p:spPr>
      </p:pic>
    </p:spTree>
    <p:extLst>
      <p:ext uri="{BB962C8B-B14F-4D97-AF65-F5344CB8AC3E}">
        <p14:creationId xmlns:p14="http://schemas.microsoft.com/office/powerpoint/2010/main" val="16357924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0B38558-5389-4817-936F-FD62560CAC1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 name="Rectangle 13">
              <a:extLst>
                <a:ext uri="{FF2B5EF4-FFF2-40B4-BE49-F238E27FC236}">
                  <a16:creationId xmlns:a16="http://schemas.microsoft.com/office/drawing/2014/main" id="{CCB252B9-42EF-4414-AA22-2A95C18197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7" name="Picture 6" descr="A group of people in a room with computers&#10;&#10;Description automatically generated">
            <a:extLst>
              <a:ext uri="{FF2B5EF4-FFF2-40B4-BE49-F238E27FC236}">
                <a16:creationId xmlns:a16="http://schemas.microsoft.com/office/drawing/2014/main" id="{EEFBE44E-E712-6E50-09E3-D00EAC9E7386}"/>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brightnessContrast bright="-85000"/>
                    </a14:imgEffect>
                  </a14:imgLayer>
                </a14:imgProps>
              </a:ext>
              <a:ext uri="{837473B0-CC2E-450A-ABE3-18F120FF3D39}">
                <a1611:picAttrSrcUrl xmlns:a1611="http://schemas.microsoft.com/office/drawing/2016/11/main" xmlns="" r:id="rId5"/>
              </a:ext>
            </a:extLst>
          </a:blip>
          <a:srcRect t="17477" b="7501"/>
          <a:stretch/>
        </p:blipFill>
        <p:spPr>
          <a:xfrm>
            <a:off x="0" y="9524"/>
            <a:ext cx="12188389" cy="7037152"/>
          </a:xfrm>
          <a:prstGeom prst="rect">
            <a:avLst/>
          </a:prstGeom>
        </p:spPr>
      </p:pic>
      <p:grpSp>
        <p:nvGrpSpPr>
          <p:cNvPr id="12" name="Group 11">
            <a:extLst>
              <a:ext uri="{FF2B5EF4-FFF2-40B4-BE49-F238E27FC236}">
                <a16:creationId xmlns:a16="http://schemas.microsoft.com/office/drawing/2014/main" id="{15502586-682B-4EDF-9515-674BB4E1CD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18" y="0"/>
            <a:ext cx="12186564" cy="7026293"/>
            <a:chOff x="2718" y="0"/>
            <a:chExt cx="12186564" cy="7026293"/>
          </a:xfrm>
        </p:grpSpPr>
        <p:sp>
          <p:nvSpPr>
            <p:cNvPr id="18"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718" y="4235"/>
              <a:ext cx="12186564" cy="7022058"/>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4A25545-7FDA-465A-8546-9D927F8286FD}"/>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39"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0"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1"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0" name="Group 19">
              <a:extLst>
                <a:ext uri="{FF2B5EF4-FFF2-40B4-BE49-F238E27FC236}">
                  <a16:creationId xmlns:a16="http://schemas.microsoft.com/office/drawing/2014/main" id="{4C374541-D033-4B72-A232-5461EEAD4DF2}"/>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3"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4"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5"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7"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8"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21" name="Group 20">
              <a:extLst>
                <a:ext uri="{FF2B5EF4-FFF2-40B4-BE49-F238E27FC236}">
                  <a16:creationId xmlns:a16="http://schemas.microsoft.com/office/drawing/2014/main" id="{DEAF6153-6BF6-448C-81C1-2817B0F78001}"/>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9"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30"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31"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2"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2" name="Group 21">
              <a:extLst>
                <a:ext uri="{FF2B5EF4-FFF2-40B4-BE49-F238E27FC236}">
                  <a16:creationId xmlns:a16="http://schemas.microsoft.com/office/drawing/2014/main" id="{BC21AED9-0CB5-426C-A1C4-6EEB548050D5}"/>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23"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24"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25"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6"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27"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2" name="Title 1">
            <a:extLst>
              <a:ext uri="{FF2B5EF4-FFF2-40B4-BE49-F238E27FC236}">
                <a16:creationId xmlns:a16="http://schemas.microsoft.com/office/drawing/2014/main" id="{9E7B61B3-AA53-B026-75D8-ED299E0DCB54}"/>
              </a:ext>
            </a:extLst>
          </p:cNvPr>
          <p:cNvSpPr>
            <a:spLocks noGrp="1"/>
          </p:cNvSpPr>
          <p:nvPr>
            <p:ph type="title"/>
          </p:nvPr>
        </p:nvSpPr>
        <p:spPr>
          <a:xfrm>
            <a:off x="294737" y="173646"/>
            <a:ext cx="11760677" cy="1034691"/>
          </a:xfrm>
        </p:spPr>
        <p:txBody>
          <a:bodyPr>
            <a:normAutofit/>
          </a:bodyPr>
          <a:lstStyle/>
          <a:p>
            <a:pPr algn="ctr"/>
            <a:r>
              <a:rPr lang="en-US" sz="3000">
                <a:solidFill>
                  <a:schemeClr val="tx2"/>
                </a:solidFill>
                <a:latin typeface="Times New Roman"/>
                <a:ea typeface="+mj-lt"/>
                <a:cs typeface="+mj-lt"/>
              </a:rPr>
              <a:t>Governance Process for Policy Development</a:t>
            </a:r>
            <a:endParaRPr lang="en-US" sz="3000">
              <a:solidFill>
                <a:schemeClr val="tx2"/>
              </a:solidFill>
              <a:latin typeface="Times New Roman"/>
              <a:cs typeface="Times New Roman"/>
            </a:endParaRPr>
          </a:p>
        </p:txBody>
      </p:sp>
      <p:sp>
        <p:nvSpPr>
          <p:cNvPr id="3" name="Content Placeholder 2">
            <a:extLst>
              <a:ext uri="{FF2B5EF4-FFF2-40B4-BE49-F238E27FC236}">
                <a16:creationId xmlns:a16="http://schemas.microsoft.com/office/drawing/2014/main" id="{82607FF8-1DBD-701E-AAE0-14E333EB5A4B}"/>
              </a:ext>
            </a:extLst>
          </p:cNvPr>
          <p:cNvSpPr>
            <a:spLocks noGrp="1"/>
          </p:cNvSpPr>
          <p:nvPr>
            <p:ph idx="1"/>
          </p:nvPr>
        </p:nvSpPr>
        <p:spPr>
          <a:xfrm>
            <a:off x="989901" y="1120039"/>
            <a:ext cx="10463085" cy="5449134"/>
          </a:xfrm>
        </p:spPr>
        <p:txBody>
          <a:bodyPr vert="horz" lIns="91440" tIns="45720" rIns="91440" bIns="45720" rtlCol="0" anchor="ctr">
            <a:normAutofit/>
          </a:bodyPr>
          <a:lstStyle/>
          <a:p>
            <a:pPr>
              <a:lnSpc>
                <a:spcPct val="110000"/>
              </a:lnSpc>
            </a:pPr>
            <a:r>
              <a:rPr lang="en-US" sz="2800" u="sng">
                <a:latin typeface="Times New Roman"/>
                <a:ea typeface="+mn-lt"/>
                <a:cs typeface="+mn-lt"/>
              </a:rPr>
              <a:t>Establishing A Cross-Functional Committee: (Setting out roles) </a:t>
            </a:r>
          </a:p>
          <a:p>
            <a:pPr marL="0" indent="0">
              <a:lnSpc>
                <a:spcPct val="110000"/>
              </a:lnSpc>
              <a:buNone/>
            </a:pPr>
            <a:r>
              <a:rPr lang="en-US">
                <a:latin typeface="Times New Roman"/>
                <a:ea typeface="+mn-lt"/>
                <a:cs typeface="+mn-lt"/>
              </a:rPr>
              <a:t>This involves forming a group of individuals from different departments within the organization, such as IT, legal, finance, HR, etc., to collaborate on developing policies. By involving representatives from various areas of the business, you ensure that policies are comprehensive, relevant to different functions, and aligned with overall business objectives. </a:t>
            </a:r>
          </a:p>
          <a:p>
            <a:pPr>
              <a:lnSpc>
                <a:spcPct val="110000"/>
              </a:lnSpc>
            </a:pPr>
            <a:r>
              <a:rPr lang="en-US" sz="2800" u="sng">
                <a:latin typeface="Times New Roman"/>
                <a:ea typeface="+mn-lt"/>
                <a:cs typeface="+mn-lt"/>
              </a:rPr>
              <a:t>Formal Approval Process: </a:t>
            </a:r>
          </a:p>
          <a:p>
            <a:pPr marL="0" indent="0">
              <a:lnSpc>
                <a:spcPct val="110000"/>
              </a:lnSpc>
              <a:buNone/>
            </a:pPr>
            <a:r>
              <a:rPr lang="en-US">
                <a:latin typeface="Times New Roman"/>
                <a:ea typeface="+mn-lt"/>
                <a:cs typeface="+mn-lt"/>
              </a:rPr>
              <a:t>This entails implementing a structured process for reviewing and approving policies, involving key stakeholders such as executive leadership and legal. Formal approval ensures that policies comply with legal requirements, align with the organization's strategic goals, and have the necessary support from leadership. </a:t>
            </a:r>
            <a:endParaRPr lang="en-US">
              <a:latin typeface="Times New Roman"/>
              <a:cs typeface="Times New Roman"/>
            </a:endParaRPr>
          </a:p>
        </p:txBody>
      </p:sp>
    </p:spTree>
    <p:extLst>
      <p:ext uri="{BB962C8B-B14F-4D97-AF65-F5344CB8AC3E}">
        <p14:creationId xmlns:p14="http://schemas.microsoft.com/office/powerpoint/2010/main" val="1541466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19" name="Group 118">
            <a:extLst>
              <a:ext uri="{FF2B5EF4-FFF2-40B4-BE49-F238E27FC236}">
                <a16:creationId xmlns:a16="http://schemas.microsoft.com/office/drawing/2014/main" id="{A838DBA2-246D-4087-AE0A-6EA2B4B65AF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3" name="Group 12">
              <a:extLst>
                <a:ext uri="{FF2B5EF4-FFF2-40B4-BE49-F238E27FC236}">
                  <a16:creationId xmlns:a16="http://schemas.microsoft.com/office/drawing/2014/main" id="{B4406F95-9579-494D-BE1E-A012A7F4CB34}"/>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5"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6"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xmlns=""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2"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6"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14" name="Group 13">
              <a:extLst>
                <a:ext uri="{FF2B5EF4-FFF2-40B4-BE49-F238E27FC236}">
                  <a16:creationId xmlns:a16="http://schemas.microsoft.com/office/drawing/2014/main" id="{375D3DC5-0B19-4EA9-A350-6218AC28CDA7}"/>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5"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grpSp>
      <p:grpSp>
        <p:nvGrpSpPr>
          <p:cNvPr id="120" name="Group 119">
            <a:extLst>
              <a:ext uri="{FF2B5EF4-FFF2-40B4-BE49-F238E27FC236}">
                <a16:creationId xmlns:a16="http://schemas.microsoft.com/office/drawing/2014/main" id="{70A29ECD-D68F-4AC9-9FA0-BEF7663BC1F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4" name="Rectangle 53">
              <a:extLst>
                <a:ext uri="{FF2B5EF4-FFF2-40B4-BE49-F238E27FC236}">
                  <a16:creationId xmlns:a16="http://schemas.microsoft.com/office/drawing/2014/main" id="{0569ADE5-A097-4089-9B9C-A0B54CA84A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1" name="Picture 2">
              <a:extLst>
                <a:ext uri="{FF2B5EF4-FFF2-40B4-BE49-F238E27FC236}">
                  <a16:creationId xmlns:a16="http://schemas.microsoft.com/office/drawing/2014/main" id="{CF4B08C5-FA5E-4D68-801D-E99E9ECF4CC5}"/>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A lock on a circuit board&#10;&#10;Description automatically generated">
            <a:extLst>
              <a:ext uri="{FF2B5EF4-FFF2-40B4-BE49-F238E27FC236}">
                <a16:creationId xmlns:a16="http://schemas.microsoft.com/office/drawing/2014/main" id="{560EC69A-5BE1-D824-4026-8F5DBA2B02F8}"/>
              </a:ext>
            </a:extLst>
          </p:cNvPr>
          <p:cNvPicPr>
            <a:picLocks noChangeAspect="1"/>
          </p:cNvPicPr>
          <p:nvPr/>
        </p:nvPicPr>
        <p:blipFill rotWithShape="1">
          <a:blip r:embed="rId3">
            <a:duotone>
              <a:prstClr val="black"/>
              <a:schemeClr val="accent5">
                <a:tint val="45000"/>
                <a:satMod val="400000"/>
              </a:schemeClr>
            </a:duotone>
            <a:alphaModFix/>
            <a:extLst>
              <a:ext uri="{BEBA8EAE-BF5A-486C-A8C5-ECC9F3942E4B}">
                <a14:imgProps xmlns:a14="http://schemas.microsoft.com/office/drawing/2010/main">
                  <a14:imgLayer r:embed="rId4">
                    <a14:imgEffect>
                      <a14:brightnessContrast bright="-73000"/>
                    </a14:imgEffect>
                  </a14:imgLayer>
                </a14:imgProps>
              </a:ext>
              <a:ext uri="{837473B0-CC2E-450A-ABE3-18F120FF3D39}">
                <a1611:picAttrSrcUrl xmlns:a1611="http://schemas.microsoft.com/office/drawing/2016/11/main" xmlns="" r:id="rId5"/>
              </a:ext>
            </a:extLst>
          </a:blip>
          <a:srcRect r="30"/>
          <a:stretch/>
        </p:blipFill>
        <p:spPr>
          <a:xfrm>
            <a:off x="20" y="10"/>
            <a:ext cx="12188369" cy="6857990"/>
          </a:xfrm>
          <a:prstGeom prst="rect">
            <a:avLst/>
          </a:prstGeom>
        </p:spPr>
      </p:pic>
      <p:grpSp>
        <p:nvGrpSpPr>
          <p:cNvPr id="122" name="Group 121">
            <a:extLst>
              <a:ext uri="{FF2B5EF4-FFF2-40B4-BE49-F238E27FC236}">
                <a16:creationId xmlns:a16="http://schemas.microsoft.com/office/drawing/2014/main" id="{9B1032AD-1AE2-4F16-A732-9C0A6A744C8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660" y="0"/>
            <a:ext cx="12200941" cy="6853764"/>
            <a:chOff x="-11660" y="0"/>
            <a:chExt cx="12200941" cy="6853764"/>
          </a:xfrm>
        </p:grpSpPr>
        <p:sp>
          <p:nvSpPr>
            <p:cNvPr id="58" name="Round Diagonal Corner Rectangle 7">
              <a:extLst>
                <a:ext uri="{FF2B5EF4-FFF2-40B4-BE49-F238E27FC236}">
                  <a16:creationId xmlns:a16="http://schemas.microsoft.com/office/drawing/2014/main" id="{D5BF75F8-4EA2-44F2-B6EA-3102419BE46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1660" y="4236"/>
              <a:ext cx="12200941" cy="6849528"/>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9" name="Group 58">
              <a:extLst>
                <a:ext uri="{FF2B5EF4-FFF2-40B4-BE49-F238E27FC236}">
                  <a16:creationId xmlns:a16="http://schemas.microsoft.com/office/drawing/2014/main" id="{620CA03C-559B-4B3D-94FA-4FAAB3C701D6}"/>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79" name="Freeform 32">
                <a:extLst>
                  <a:ext uri="{FF2B5EF4-FFF2-40B4-BE49-F238E27FC236}">
                    <a16:creationId xmlns:a16="http://schemas.microsoft.com/office/drawing/2014/main" id="{0D9400F9-20AC-487F-8333-B1D60C326B5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80" name="Freeform 33">
                <a:extLst>
                  <a:ext uri="{FF2B5EF4-FFF2-40B4-BE49-F238E27FC236}">
                    <a16:creationId xmlns:a16="http://schemas.microsoft.com/office/drawing/2014/main" id="{A3C314B8-9D5B-430A-93F5-13AA6EA5D0D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81" name="Freeform 34">
                <a:extLst>
                  <a:ext uri="{FF2B5EF4-FFF2-40B4-BE49-F238E27FC236}">
                    <a16:creationId xmlns:a16="http://schemas.microsoft.com/office/drawing/2014/main" id="{0AE01D6D-B764-4C22-B93C-1EB06BEACFE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82" name="Freeform 37">
                <a:extLst>
                  <a:ext uri="{FF2B5EF4-FFF2-40B4-BE49-F238E27FC236}">
                    <a16:creationId xmlns:a16="http://schemas.microsoft.com/office/drawing/2014/main" id="{83F0D1C3-E2D7-4810-B68A-4A9CD7ED9A0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60" name="Group 59">
              <a:extLst>
                <a:ext uri="{FF2B5EF4-FFF2-40B4-BE49-F238E27FC236}">
                  <a16:creationId xmlns:a16="http://schemas.microsoft.com/office/drawing/2014/main" id="{504DCDB6-51D7-4CA8-8C00-D2C7CC7BDC64}"/>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73" name="Freeform 35">
                <a:extLst>
                  <a:ext uri="{FF2B5EF4-FFF2-40B4-BE49-F238E27FC236}">
                    <a16:creationId xmlns:a16="http://schemas.microsoft.com/office/drawing/2014/main" id="{398FAFF7-9785-43B0-9808-4152480B4A1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74" name="Freeform 36">
                <a:extLst>
                  <a:ext uri="{FF2B5EF4-FFF2-40B4-BE49-F238E27FC236}">
                    <a16:creationId xmlns:a16="http://schemas.microsoft.com/office/drawing/2014/main" id="{74FF4F16-1B2B-45C7-8B72-A6E1BDCA8F3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75" name="Freeform 38">
                <a:extLst>
                  <a:ext uri="{FF2B5EF4-FFF2-40B4-BE49-F238E27FC236}">
                    <a16:creationId xmlns:a16="http://schemas.microsoft.com/office/drawing/2014/main" id="{024C58FF-B88A-4C98-84F5-5250D7ECBEA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6" name="Freeform 39">
                <a:extLst>
                  <a:ext uri="{FF2B5EF4-FFF2-40B4-BE49-F238E27FC236}">
                    <a16:creationId xmlns:a16="http://schemas.microsoft.com/office/drawing/2014/main" id="{CF66BE12-1011-4281-9B5B-9EB78748C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77" name="Freeform 40">
                <a:extLst>
                  <a:ext uri="{FF2B5EF4-FFF2-40B4-BE49-F238E27FC236}">
                    <a16:creationId xmlns:a16="http://schemas.microsoft.com/office/drawing/2014/main" id="{2B990641-2D85-4B84-B550-76A15FEA3CB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8" name="Rectangle 41">
                <a:extLst>
                  <a:ext uri="{FF2B5EF4-FFF2-40B4-BE49-F238E27FC236}">
                    <a16:creationId xmlns:a16="http://schemas.microsoft.com/office/drawing/2014/main" id="{AF8C6C46-BE99-434C-B6A1-24CC16A7A62B}"/>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61" name="Group 60">
              <a:extLst>
                <a:ext uri="{FF2B5EF4-FFF2-40B4-BE49-F238E27FC236}">
                  <a16:creationId xmlns:a16="http://schemas.microsoft.com/office/drawing/2014/main" id="{60203417-ECB2-441C-9E31-E1311E693E2B}"/>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69" name="Freeform 32">
                <a:extLst>
                  <a:ext uri="{FF2B5EF4-FFF2-40B4-BE49-F238E27FC236}">
                    <a16:creationId xmlns:a16="http://schemas.microsoft.com/office/drawing/2014/main" id="{C99E031B-FF68-4278-A520-932C94F876B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70" name="Freeform 33">
                <a:extLst>
                  <a:ext uri="{FF2B5EF4-FFF2-40B4-BE49-F238E27FC236}">
                    <a16:creationId xmlns:a16="http://schemas.microsoft.com/office/drawing/2014/main" id="{C06A442B-E101-4380-BD3C-E29B08A8D06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71" name="Freeform 34">
                <a:extLst>
                  <a:ext uri="{FF2B5EF4-FFF2-40B4-BE49-F238E27FC236}">
                    <a16:creationId xmlns:a16="http://schemas.microsoft.com/office/drawing/2014/main" id="{22720611-CCB1-48C9-ACCB-05985597F6F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2" name="Freeform 37">
                <a:extLst>
                  <a:ext uri="{FF2B5EF4-FFF2-40B4-BE49-F238E27FC236}">
                    <a16:creationId xmlns:a16="http://schemas.microsoft.com/office/drawing/2014/main" id="{1FA4B526-A1D1-4B3C-B36D-2F286F5375E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62" name="Group 61">
              <a:extLst>
                <a:ext uri="{FF2B5EF4-FFF2-40B4-BE49-F238E27FC236}">
                  <a16:creationId xmlns:a16="http://schemas.microsoft.com/office/drawing/2014/main" id="{3BE11AF3-15F8-4578-9B8B-2F066B55056A}"/>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63" name="Freeform 35">
                <a:extLst>
                  <a:ext uri="{FF2B5EF4-FFF2-40B4-BE49-F238E27FC236}">
                    <a16:creationId xmlns:a16="http://schemas.microsoft.com/office/drawing/2014/main" id="{0CF1BE1B-D6DD-411E-96AB-2BEDA39C865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64" name="Freeform 36">
                <a:extLst>
                  <a:ext uri="{FF2B5EF4-FFF2-40B4-BE49-F238E27FC236}">
                    <a16:creationId xmlns:a16="http://schemas.microsoft.com/office/drawing/2014/main" id="{785B83A2-9629-402A-BDFF-564D2AAE8A0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65" name="Freeform 38">
                <a:extLst>
                  <a:ext uri="{FF2B5EF4-FFF2-40B4-BE49-F238E27FC236}">
                    <a16:creationId xmlns:a16="http://schemas.microsoft.com/office/drawing/2014/main" id="{66C9EABC-41F6-4014-90E5-D4213FE9D62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66" name="Freeform 39">
                <a:extLst>
                  <a:ext uri="{FF2B5EF4-FFF2-40B4-BE49-F238E27FC236}">
                    <a16:creationId xmlns:a16="http://schemas.microsoft.com/office/drawing/2014/main" id="{A0FA8F7F-2926-4F25-9088-A3E86D0B746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67" name="Freeform 40">
                <a:extLst>
                  <a:ext uri="{FF2B5EF4-FFF2-40B4-BE49-F238E27FC236}">
                    <a16:creationId xmlns:a16="http://schemas.microsoft.com/office/drawing/2014/main" id="{527A5DDC-207D-4303-9F79-5D19A87E167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68" name="Rectangle 41">
                <a:extLst>
                  <a:ext uri="{FF2B5EF4-FFF2-40B4-BE49-F238E27FC236}">
                    <a16:creationId xmlns:a16="http://schemas.microsoft.com/office/drawing/2014/main" id="{B21A0178-E0A0-4E63-BB90-0919529662FD}"/>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3" name="Content Placeholder 2">
            <a:extLst>
              <a:ext uri="{FF2B5EF4-FFF2-40B4-BE49-F238E27FC236}">
                <a16:creationId xmlns:a16="http://schemas.microsoft.com/office/drawing/2014/main" id="{21A9D4E8-D84A-1660-ACDF-7EAEDBADDA84}"/>
              </a:ext>
            </a:extLst>
          </p:cNvPr>
          <p:cNvSpPr>
            <a:spLocks noGrp="1"/>
          </p:cNvSpPr>
          <p:nvPr>
            <p:ph idx="4294967295"/>
          </p:nvPr>
        </p:nvSpPr>
        <p:spPr>
          <a:xfrm>
            <a:off x="786849" y="346985"/>
            <a:ext cx="10953237" cy="6277616"/>
          </a:xfrm>
        </p:spPr>
        <p:txBody>
          <a:bodyPr vert="horz" lIns="91440" tIns="45720" rIns="91440" bIns="45720" rtlCol="0" anchor="ctr">
            <a:normAutofit fontScale="92500" lnSpcReduction="10000"/>
          </a:bodyPr>
          <a:lstStyle/>
          <a:p>
            <a:pPr>
              <a:lnSpc>
                <a:spcPct val="110000"/>
              </a:lnSpc>
            </a:pPr>
            <a:r>
              <a:rPr lang="en-US" sz="2800" u="sng">
                <a:latin typeface="Times New Roman"/>
                <a:cs typeface="Times New Roman"/>
              </a:rPr>
              <a:t>Regular Review And Update</a:t>
            </a:r>
            <a:r>
              <a:rPr lang="en-US" sz="2800">
                <a:latin typeface="Times New Roman"/>
                <a:cs typeface="Times New Roman"/>
              </a:rPr>
              <a:t>:</a:t>
            </a:r>
          </a:p>
          <a:p>
            <a:pPr marL="0" indent="0">
              <a:lnSpc>
                <a:spcPct val="110000"/>
              </a:lnSpc>
              <a:buNone/>
            </a:pPr>
            <a:r>
              <a:rPr lang="en-US" sz="1300"/>
              <a:t>   </a:t>
            </a:r>
            <a:r>
              <a:rPr lang="en-US" sz="2000">
                <a:latin typeface="Times New Roman"/>
                <a:cs typeface="Times New Roman"/>
              </a:rPr>
              <a:t> </a:t>
            </a:r>
            <a:r>
              <a:rPr lang="en-US">
                <a:latin typeface="Times New Roman"/>
                <a:cs typeface="Times New Roman"/>
              </a:rPr>
              <a:t>Regularly scheduled reviews of policies are essential, incorporating feedback from relevant stakeholders and external sources like industry best practices and regulatory changes. Continuous review and updates keep policies current and effective, reflecting changes in technology, regulations, and emerging threats.</a:t>
            </a:r>
          </a:p>
          <a:p>
            <a:pPr>
              <a:lnSpc>
                <a:spcPct val="110000"/>
              </a:lnSpc>
            </a:pPr>
            <a:r>
              <a:rPr lang="en-US" sz="2800" u="sng">
                <a:latin typeface="Times New Roman"/>
                <a:cs typeface="Times New Roman"/>
              </a:rPr>
              <a:t>Finding Strategies To Formulate Tailored Policies</a:t>
            </a:r>
            <a:r>
              <a:rPr lang="en-US" sz="2800">
                <a:latin typeface="Times New Roman"/>
                <a:cs typeface="Times New Roman"/>
              </a:rPr>
              <a:t>:</a:t>
            </a:r>
          </a:p>
          <a:p>
            <a:pPr marL="0" indent="0">
              <a:lnSpc>
                <a:spcPct val="110000"/>
              </a:lnSpc>
              <a:buNone/>
            </a:pPr>
            <a:r>
              <a:rPr lang="en-US" sz="1300"/>
              <a:t> </a:t>
            </a:r>
            <a:r>
              <a:rPr lang="en-US" sz="1600"/>
              <a:t>   </a:t>
            </a:r>
            <a:r>
              <a:rPr lang="en-US">
                <a:latin typeface="Times New Roman"/>
                <a:cs typeface="Times New Roman"/>
              </a:rPr>
              <a:t>This requires a thoughtful and systematic approach to ensure that they address the unique needs, risks and compliance requirements of different departments or employee groups within an organization. Examples, understanding departmental security needs by conducting risk assessment. </a:t>
            </a:r>
          </a:p>
          <a:p>
            <a:pPr>
              <a:lnSpc>
                <a:spcPct val="110000"/>
              </a:lnSpc>
            </a:pPr>
            <a:r>
              <a:rPr lang="en-US" sz="2800" u="sng">
                <a:latin typeface="Times New Roman"/>
                <a:cs typeface="Times New Roman"/>
              </a:rPr>
              <a:t>Documentation Of The Process</a:t>
            </a:r>
            <a:r>
              <a:rPr lang="en-US" sz="2800">
                <a:latin typeface="Times New Roman"/>
                <a:cs typeface="Times New Roman"/>
              </a:rPr>
              <a:t>:</a:t>
            </a:r>
          </a:p>
          <a:p>
            <a:pPr marL="0" indent="0">
              <a:lnSpc>
                <a:spcPct val="110000"/>
              </a:lnSpc>
              <a:buNone/>
            </a:pPr>
            <a:r>
              <a:rPr lang="en-US" sz="1300"/>
              <a:t> </a:t>
            </a:r>
            <a:r>
              <a:rPr lang="en-US" sz="1600"/>
              <a:t>  </a:t>
            </a:r>
            <a:r>
              <a:rPr lang="en-US">
                <a:latin typeface="Times New Roman"/>
                <a:cs typeface="Times New Roman"/>
              </a:rPr>
              <a:t>Documenting the policy development process involves maintaining records of discussions, decisions, and revisions, including version control, change management procedures and providing quarterly reports to the boards. Documenting the process ensures transparency, accountability, and consistency in how policies are developed, managed, and updated over time.</a:t>
            </a:r>
            <a:r>
              <a:rPr lang="en-US" sz="2000">
                <a:latin typeface="Times New Roman"/>
                <a:cs typeface="Times New Roman"/>
              </a:rPr>
              <a:t> </a:t>
            </a:r>
          </a:p>
        </p:txBody>
      </p:sp>
    </p:spTree>
    <p:extLst>
      <p:ext uri="{BB962C8B-B14F-4D97-AF65-F5344CB8AC3E}">
        <p14:creationId xmlns:p14="http://schemas.microsoft.com/office/powerpoint/2010/main" val="10550757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0" name="Group 79">
            <a:extLst>
              <a:ext uri="{FF2B5EF4-FFF2-40B4-BE49-F238E27FC236}">
                <a16:creationId xmlns:a16="http://schemas.microsoft.com/office/drawing/2014/main" id="{70A29ECD-D68F-4AC9-9FA0-BEF7663BC1F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81" name="Rectangle 80">
              <a:extLst>
                <a:ext uri="{FF2B5EF4-FFF2-40B4-BE49-F238E27FC236}">
                  <a16:creationId xmlns:a16="http://schemas.microsoft.com/office/drawing/2014/main" id="{0569ADE5-A097-4089-9B9C-A0B54CA84A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2">
              <a:extLst>
                <a:ext uri="{FF2B5EF4-FFF2-40B4-BE49-F238E27FC236}">
                  <a16:creationId xmlns:a16="http://schemas.microsoft.com/office/drawing/2014/main" id="{CF4B08C5-FA5E-4D68-801D-E99E9ECF4CC5}"/>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13" name="Picture 12" descr="A hand writing a word&#10;&#10;Description automatically generated">
            <a:extLst>
              <a:ext uri="{FF2B5EF4-FFF2-40B4-BE49-F238E27FC236}">
                <a16:creationId xmlns:a16="http://schemas.microsoft.com/office/drawing/2014/main" id="{4ED9BB20-69DB-94D5-BACF-8E7BC4ECDBEF}"/>
              </a:ext>
            </a:extLst>
          </p:cNvPr>
          <p:cNvPicPr>
            <a:picLocks noChangeAspect="1"/>
          </p:cNvPicPr>
          <p:nvPr/>
        </p:nvPicPr>
        <p:blipFill rotWithShape="1">
          <a:blip r:embed="rId3">
            <a:duotone>
              <a:prstClr val="black"/>
              <a:schemeClr val="accent5">
                <a:tint val="45000"/>
                <a:satMod val="400000"/>
              </a:schemeClr>
            </a:duotone>
            <a:alphaModFix/>
            <a:extLst>
              <a:ext uri="{BEBA8EAE-BF5A-486C-A8C5-ECC9F3942E4B}">
                <a14:imgProps xmlns:a14="http://schemas.microsoft.com/office/drawing/2010/main">
                  <a14:imgLayer r:embed="rId4">
                    <a14:imgEffect>
                      <a14:brightnessContrast bright="-71000"/>
                    </a14:imgEffect>
                  </a14:imgLayer>
                </a14:imgProps>
              </a:ext>
              <a:ext uri="{837473B0-CC2E-450A-ABE3-18F120FF3D39}">
                <a1611:picAttrSrcUrl xmlns:a1611="http://schemas.microsoft.com/office/drawing/2016/11/main" xmlns="" r:id="rId5"/>
              </a:ext>
            </a:extLst>
          </a:blip>
          <a:srcRect t="3863" b="11843"/>
          <a:stretch/>
        </p:blipFill>
        <p:spPr>
          <a:xfrm>
            <a:off x="-250637" y="10"/>
            <a:ext cx="12439026" cy="6847964"/>
          </a:xfrm>
          <a:prstGeom prst="rect">
            <a:avLst/>
          </a:prstGeom>
        </p:spPr>
      </p:pic>
      <p:grpSp>
        <p:nvGrpSpPr>
          <p:cNvPr id="84" name="Group 83">
            <a:extLst>
              <a:ext uri="{FF2B5EF4-FFF2-40B4-BE49-F238E27FC236}">
                <a16:creationId xmlns:a16="http://schemas.microsoft.com/office/drawing/2014/main" id="{9B1032AD-1AE2-4F16-A732-9C0A6A744C8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6074" y="0"/>
            <a:ext cx="12359093" cy="6853765"/>
            <a:chOff x="-256074" y="0"/>
            <a:chExt cx="12359093" cy="6853765"/>
          </a:xfrm>
        </p:grpSpPr>
        <p:sp>
          <p:nvSpPr>
            <p:cNvPr id="85" name="Round Diagonal Corner Rectangle 7">
              <a:extLst>
                <a:ext uri="{FF2B5EF4-FFF2-40B4-BE49-F238E27FC236}">
                  <a16:creationId xmlns:a16="http://schemas.microsoft.com/office/drawing/2014/main" id="{D5BF75F8-4EA2-44F2-B6EA-3102419BE46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56074" y="4235"/>
              <a:ext cx="12359093" cy="6849530"/>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6" name="Group 85">
              <a:extLst>
                <a:ext uri="{FF2B5EF4-FFF2-40B4-BE49-F238E27FC236}">
                  <a16:creationId xmlns:a16="http://schemas.microsoft.com/office/drawing/2014/main" id="{620CA03C-559B-4B3D-94FA-4FAAB3C701D6}"/>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06" name="Freeform 32">
                <a:extLst>
                  <a:ext uri="{FF2B5EF4-FFF2-40B4-BE49-F238E27FC236}">
                    <a16:creationId xmlns:a16="http://schemas.microsoft.com/office/drawing/2014/main" id="{0D9400F9-20AC-487F-8333-B1D60C326B5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107" name="Freeform 33">
                <a:extLst>
                  <a:ext uri="{FF2B5EF4-FFF2-40B4-BE49-F238E27FC236}">
                    <a16:creationId xmlns:a16="http://schemas.microsoft.com/office/drawing/2014/main" id="{A3C314B8-9D5B-430A-93F5-13AA6EA5D0D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108" name="Freeform 34">
                <a:extLst>
                  <a:ext uri="{FF2B5EF4-FFF2-40B4-BE49-F238E27FC236}">
                    <a16:creationId xmlns:a16="http://schemas.microsoft.com/office/drawing/2014/main" id="{0AE01D6D-B764-4C22-B93C-1EB06BEACFE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09" name="Freeform 37">
                <a:extLst>
                  <a:ext uri="{FF2B5EF4-FFF2-40B4-BE49-F238E27FC236}">
                    <a16:creationId xmlns:a16="http://schemas.microsoft.com/office/drawing/2014/main" id="{83F0D1C3-E2D7-4810-B68A-4A9CD7ED9A0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87" name="Group 86">
              <a:extLst>
                <a:ext uri="{FF2B5EF4-FFF2-40B4-BE49-F238E27FC236}">
                  <a16:creationId xmlns:a16="http://schemas.microsoft.com/office/drawing/2014/main" id="{504DCDB6-51D7-4CA8-8C00-D2C7CC7BDC64}"/>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100" name="Freeform 35">
                <a:extLst>
                  <a:ext uri="{FF2B5EF4-FFF2-40B4-BE49-F238E27FC236}">
                    <a16:creationId xmlns:a16="http://schemas.microsoft.com/office/drawing/2014/main" id="{398FAFF7-9785-43B0-9808-4152480B4A1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01" name="Freeform 36">
                <a:extLst>
                  <a:ext uri="{FF2B5EF4-FFF2-40B4-BE49-F238E27FC236}">
                    <a16:creationId xmlns:a16="http://schemas.microsoft.com/office/drawing/2014/main" id="{74FF4F16-1B2B-45C7-8B72-A6E1BDCA8F3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02" name="Freeform 38">
                <a:extLst>
                  <a:ext uri="{FF2B5EF4-FFF2-40B4-BE49-F238E27FC236}">
                    <a16:creationId xmlns:a16="http://schemas.microsoft.com/office/drawing/2014/main" id="{024C58FF-B88A-4C98-84F5-5250D7ECBEA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03" name="Freeform 39">
                <a:extLst>
                  <a:ext uri="{FF2B5EF4-FFF2-40B4-BE49-F238E27FC236}">
                    <a16:creationId xmlns:a16="http://schemas.microsoft.com/office/drawing/2014/main" id="{CF66BE12-1011-4281-9B5B-9EB78748C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04" name="Freeform 40">
                <a:extLst>
                  <a:ext uri="{FF2B5EF4-FFF2-40B4-BE49-F238E27FC236}">
                    <a16:creationId xmlns:a16="http://schemas.microsoft.com/office/drawing/2014/main" id="{2B990641-2D85-4B84-B550-76A15FEA3CB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05" name="Rectangle 41">
                <a:extLst>
                  <a:ext uri="{FF2B5EF4-FFF2-40B4-BE49-F238E27FC236}">
                    <a16:creationId xmlns:a16="http://schemas.microsoft.com/office/drawing/2014/main" id="{AF8C6C46-BE99-434C-B6A1-24CC16A7A62B}"/>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88" name="Group 87">
              <a:extLst>
                <a:ext uri="{FF2B5EF4-FFF2-40B4-BE49-F238E27FC236}">
                  <a16:creationId xmlns:a16="http://schemas.microsoft.com/office/drawing/2014/main" id="{60203417-ECB2-441C-9E31-E1311E693E2B}"/>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96" name="Freeform 32">
                <a:extLst>
                  <a:ext uri="{FF2B5EF4-FFF2-40B4-BE49-F238E27FC236}">
                    <a16:creationId xmlns:a16="http://schemas.microsoft.com/office/drawing/2014/main" id="{C99E031B-FF68-4278-A520-932C94F876B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97" name="Freeform 33">
                <a:extLst>
                  <a:ext uri="{FF2B5EF4-FFF2-40B4-BE49-F238E27FC236}">
                    <a16:creationId xmlns:a16="http://schemas.microsoft.com/office/drawing/2014/main" id="{C06A442B-E101-4380-BD3C-E29B08A8D06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98" name="Freeform 34">
                <a:extLst>
                  <a:ext uri="{FF2B5EF4-FFF2-40B4-BE49-F238E27FC236}">
                    <a16:creationId xmlns:a16="http://schemas.microsoft.com/office/drawing/2014/main" id="{22720611-CCB1-48C9-ACCB-05985597F6F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99" name="Freeform 37">
                <a:extLst>
                  <a:ext uri="{FF2B5EF4-FFF2-40B4-BE49-F238E27FC236}">
                    <a16:creationId xmlns:a16="http://schemas.microsoft.com/office/drawing/2014/main" id="{1FA4B526-A1D1-4B3C-B36D-2F286F5375E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89" name="Group 88">
              <a:extLst>
                <a:ext uri="{FF2B5EF4-FFF2-40B4-BE49-F238E27FC236}">
                  <a16:creationId xmlns:a16="http://schemas.microsoft.com/office/drawing/2014/main" id="{3BE11AF3-15F8-4578-9B8B-2F066B55056A}"/>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90" name="Freeform 35">
                <a:extLst>
                  <a:ext uri="{FF2B5EF4-FFF2-40B4-BE49-F238E27FC236}">
                    <a16:creationId xmlns:a16="http://schemas.microsoft.com/office/drawing/2014/main" id="{0CF1BE1B-D6DD-411E-96AB-2BEDA39C865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91" name="Freeform 36">
                <a:extLst>
                  <a:ext uri="{FF2B5EF4-FFF2-40B4-BE49-F238E27FC236}">
                    <a16:creationId xmlns:a16="http://schemas.microsoft.com/office/drawing/2014/main" id="{785B83A2-9629-402A-BDFF-564D2AAE8A0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92" name="Freeform 38">
                <a:extLst>
                  <a:ext uri="{FF2B5EF4-FFF2-40B4-BE49-F238E27FC236}">
                    <a16:creationId xmlns:a16="http://schemas.microsoft.com/office/drawing/2014/main" id="{66C9EABC-41F6-4014-90E5-D4213FE9D62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93" name="Freeform 39">
                <a:extLst>
                  <a:ext uri="{FF2B5EF4-FFF2-40B4-BE49-F238E27FC236}">
                    <a16:creationId xmlns:a16="http://schemas.microsoft.com/office/drawing/2014/main" id="{A0FA8F7F-2926-4F25-9088-A3E86D0B746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94" name="Freeform 40">
                <a:extLst>
                  <a:ext uri="{FF2B5EF4-FFF2-40B4-BE49-F238E27FC236}">
                    <a16:creationId xmlns:a16="http://schemas.microsoft.com/office/drawing/2014/main" id="{527A5DDC-207D-4303-9F79-5D19A87E167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95" name="Rectangle 41">
                <a:extLst>
                  <a:ext uri="{FF2B5EF4-FFF2-40B4-BE49-F238E27FC236}">
                    <a16:creationId xmlns:a16="http://schemas.microsoft.com/office/drawing/2014/main" id="{B21A0178-E0A0-4E63-BB90-0919529662FD}"/>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2" name="Title 1">
            <a:extLst>
              <a:ext uri="{FF2B5EF4-FFF2-40B4-BE49-F238E27FC236}">
                <a16:creationId xmlns:a16="http://schemas.microsoft.com/office/drawing/2014/main" id="{CFFE3D38-932D-4A94-F7DE-D5A8B305DF49}"/>
              </a:ext>
            </a:extLst>
          </p:cNvPr>
          <p:cNvSpPr>
            <a:spLocks noGrp="1"/>
          </p:cNvSpPr>
          <p:nvPr>
            <p:ph type="title"/>
          </p:nvPr>
        </p:nvSpPr>
        <p:spPr>
          <a:xfrm>
            <a:off x="176124" y="188023"/>
            <a:ext cx="11300600" cy="1092200"/>
          </a:xfrm>
        </p:spPr>
        <p:txBody>
          <a:bodyPr>
            <a:normAutofit/>
          </a:bodyPr>
          <a:lstStyle/>
          <a:p>
            <a:pPr algn="ctr"/>
            <a:r>
              <a:rPr lang="en-US" sz="3000" b="1">
                <a:solidFill>
                  <a:schemeClr val="tx2"/>
                </a:solidFill>
                <a:latin typeface="Times New Roman"/>
                <a:ea typeface="+mj-lt"/>
                <a:cs typeface="+mj-lt"/>
              </a:rPr>
              <a:t>        Improving Policy Readability</a:t>
            </a:r>
            <a:endParaRPr lang="en-US" sz="3000" b="1">
              <a:solidFill>
                <a:schemeClr val="tx2"/>
              </a:solidFill>
              <a:latin typeface="Times New Roman"/>
              <a:cs typeface="Times New Roman"/>
            </a:endParaRPr>
          </a:p>
        </p:txBody>
      </p:sp>
      <p:sp>
        <p:nvSpPr>
          <p:cNvPr id="3" name="Content Placeholder 2">
            <a:extLst>
              <a:ext uri="{FF2B5EF4-FFF2-40B4-BE49-F238E27FC236}">
                <a16:creationId xmlns:a16="http://schemas.microsoft.com/office/drawing/2014/main" id="{D62FB434-2577-52E4-81BA-45E28BB02327}"/>
              </a:ext>
            </a:extLst>
          </p:cNvPr>
          <p:cNvSpPr>
            <a:spLocks noGrp="1"/>
          </p:cNvSpPr>
          <p:nvPr>
            <p:ph idx="1"/>
          </p:nvPr>
        </p:nvSpPr>
        <p:spPr>
          <a:xfrm>
            <a:off x="832556" y="1349733"/>
            <a:ext cx="10527066" cy="4788120"/>
          </a:xfrm>
        </p:spPr>
        <p:txBody>
          <a:bodyPr vert="horz" lIns="91440" tIns="45720" rIns="91440" bIns="45720" rtlCol="0" anchor="ctr">
            <a:normAutofit/>
          </a:bodyPr>
          <a:lstStyle/>
          <a:p>
            <a:r>
              <a:rPr lang="en-US" sz="2800" u="sng">
                <a:latin typeface="Times New Roman"/>
                <a:ea typeface="+mn-lt"/>
                <a:cs typeface="+mn-lt"/>
              </a:rPr>
              <a:t>Use of Plain Language:</a:t>
            </a:r>
            <a:r>
              <a:rPr lang="en-US">
                <a:latin typeface="Times New Roman"/>
                <a:ea typeface="+mn-lt"/>
                <a:cs typeface="+mn-lt"/>
              </a:rPr>
              <a:t> </a:t>
            </a:r>
            <a:endParaRPr lang="en-US">
              <a:latin typeface="Times New Roman"/>
              <a:cs typeface="Times New Roman"/>
            </a:endParaRPr>
          </a:p>
          <a:p>
            <a:pPr marL="0" indent="0">
              <a:buNone/>
            </a:pPr>
            <a:r>
              <a:rPr lang="en-US" sz="2000">
                <a:ea typeface="+mn-lt"/>
                <a:cs typeface="+mn-lt"/>
              </a:rPr>
              <a:t>     </a:t>
            </a:r>
            <a:r>
              <a:rPr lang="en-US">
                <a:latin typeface="Times New Roman"/>
                <a:ea typeface="+mn-lt"/>
                <a:cs typeface="+mn-lt"/>
              </a:rPr>
              <a:t>Writing policies in simple, non-technical language, avoiding complex terminology and jargon. Plain language enhances readability and comprehension, making policies accessible to a wider audience, including non-technical staff.</a:t>
            </a:r>
            <a:endParaRPr lang="en-US">
              <a:latin typeface="Times New Roman"/>
              <a:cs typeface="Times New Roman"/>
            </a:endParaRPr>
          </a:p>
          <a:p>
            <a:r>
              <a:rPr lang="en-US" sz="1800">
                <a:ea typeface="+mn-lt"/>
                <a:cs typeface="+mn-lt"/>
              </a:rPr>
              <a:t> </a:t>
            </a:r>
            <a:r>
              <a:rPr lang="en-US" sz="2800" u="sng">
                <a:latin typeface="Times New Roman"/>
                <a:ea typeface="+mn-lt"/>
                <a:cs typeface="+mn-lt"/>
              </a:rPr>
              <a:t>Organizing Policies:</a:t>
            </a:r>
          </a:p>
          <a:p>
            <a:pPr marL="0" indent="0">
              <a:buNone/>
            </a:pPr>
            <a:r>
              <a:rPr lang="en-US" sz="2000">
                <a:ea typeface="+mn-lt"/>
                <a:cs typeface="+mn-lt"/>
              </a:rPr>
              <a:t>    </a:t>
            </a:r>
            <a:r>
              <a:rPr lang="en-US">
                <a:latin typeface="Times New Roman"/>
                <a:ea typeface="+mn-lt"/>
                <a:cs typeface="+mn-lt"/>
              </a:rPr>
              <a:t>Structuring policies into clear sections with headings and subheadings to facilitate navigation and understanding. Well-organized policies help users locate relevant information quickly and understand the overall structure of the document.</a:t>
            </a:r>
            <a:r>
              <a:rPr lang="en-US" sz="2000">
                <a:latin typeface="Times New Roman"/>
                <a:ea typeface="+mn-lt"/>
                <a:cs typeface="+mn-lt"/>
              </a:rPr>
              <a:t> </a:t>
            </a:r>
            <a:endParaRPr lang="en-US" sz="2000">
              <a:latin typeface="Times New Roman"/>
              <a:cs typeface="Times New Roman"/>
            </a:endParaRPr>
          </a:p>
        </p:txBody>
      </p:sp>
    </p:spTree>
    <p:extLst>
      <p:ext uri="{BB962C8B-B14F-4D97-AF65-F5344CB8AC3E}">
        <p14:creationId xmlns:p14="http://schemas.microsoft.com/office/powerpoint/2010/main" val="3238580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p14="http://schemas.microsoft.com/office/powerpoint/2010/main" xmlns:a14="http://schemas.microsoft.com/office/drawing/2010/main" xmlns:a16="http://schemas.microsoft.com/office/drawing/2014/main">
                <a:solidFill>
                  <a:srgbClr val="FFFFFF"/>
                </a:solidFill>
              </a14:hiddenFill>
            </a:ext>
          </a:extLst>
        </p:spPr>
      </p:pic>
      <p:grpSp>
        <p:nvGrpSpPr>
          <p:cNvPr id="14" name="Group 13">
            <a:extLst>
              <a:ext uri="{FF2B5EF4-FFF2-40B4-BE49-F238E27FC236}">
                <a16:creationId xmlns:a16="http://schemas.microsoft.com/office/drawing/2014/main" id="{A838DBA2-246D-4087-AE0A-6EA2B4B65AF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5" name="Group 14">
              <a:extLst>
                <a:ext uri="{FF2B5EF4-FFF2-40B4-BE49-F238E27FC236}">
                  <a16:creationId xmlns:a16="http://schemas.microsoft.com/office/drawing/2014/main" id="{B4406F95-9579-494D-BE1E-A012A7F4CB34}"/>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7"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miter lim="800000"/>
                    <a:headEnd/>
                    <a:tailEnd/>
                  </a14:hiddenLine>
                </a:ext>
              </a:extLst>
            </p:spPr>
          </p:sp>
          <p:sp>
            <p:nvSpPr>
              <p:cNvPr id="28"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29"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30"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31"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32"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33"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34"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35"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36"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37"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38"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xmlns=""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9"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40"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41"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42"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43"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miter lim="800000"/>
                    <a:headEnd/>
                    <a:tailEnd/>
                  </a14:hiddenLine>
                </a:ext>
              </a:extLst>
            </p:spPr>
          </p:sp>
          <p:sp>
            <p:nvSpPr>
              <p:cNvPr id="44"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45"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46"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47"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48"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49"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50"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51"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52"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53"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grpSp>
        <p:grpSp>
          <p:nvGrpSpPr>
            <p:cNvPr id="16" name="Group 15">
              <a:extLst>
                <a:ext uri="{FF2B5EF4-FFF2-40B4-BE49-F238E27FC236}">
                  <a16:creationId xmlns:a16="http://schemas.microsoft.com/office/drawing/2014/main" id="{375D3DC5-0B19-4EA9-A350-6218AC28CDA7}"/>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7"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18"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19"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20"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21"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22"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23"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24"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25"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round/>
                    <a:headEnd/>
                    <a:tailEnd/>
                  </a14:hiddenLine>
                </a:ext>
              </a:extLst>
            </p:spPr>
          </p:sp>
          <p:sp>
            <p:nvSpPr>
              <p:cNvPr id="26"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p14="http://schemas.microsoft.com/office/powerpoint/2010/main" xmlns:a14="http://schemas.microsoft.com/office/drawing/2010/main" xmlns:a16="http://schemas.microsoft.com/office/drawing/2014/main" w="9525">
                    <a:solidFill>
                      <a:srgbClr val="000000"/>
                    </a:solidFill>
                    <a:miter lim="800000"/>
                    <a:headEnd/>
                    <a:tailEnd/>
                  </a14:hiddenLine>
                </a:ext>
              </a:extLst>
            </p:spPr>
          </p:sp>
        </p:grpSp>
      </p:grpSp>
      <p:grpSp>
        <p:nvGrpSpPr>
          <p:cNvPr id="55" name="Group 54">
            <a:extLst>
              <a:ext uri="{FF2B5EF4-FFF2-40B4-BE49-F238E27FC236}">
                <a16:creationId xmlns:a16="http://schemas.microsoft.com/office/drawing/2014/main" id="{A0B38558-5389-4817-936F-FD62560CAC1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6" name="Rectangle 55">
              <a:extLst>
                <a:ext uri="{FF2B5EF4-FFF2-40B4-BE49-F238E27FC236}">
                  <a16:creationId xmlns:a16="http://schemas.microsoft.com/office/drawing/2014/main" id="{CCB252B9-42EF-4414-AA22-2A95C18197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7"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p14="http://schemas.microsoft.com/office/powerpoint/2010/main" xmlns:a14="http://schemas.microsoft.com/office/drawing/2010/main" xmlns:a16="http://schemas.microsoft.com/office/drawing/2014/main">
                  <a:solidFill>
                    <a:srgbClr val="FFFFFF"/>
                  </a:solidFill>
                </a14:hiddenFill>
              </a:ext>
            </a:extLst>
          </p:spPr>
        </p:pic>
      </p:grpSp>
      <p:pic>
        <p:nvPicPr>
          <p:cNvPr id="6" name="Picture 5" descr="A computer monitor and phone with gears and icons&#10;&#10;Description automatically generated">
            <a:extLst>
              <a:ext uri="{FF2B5EF4-FFF2-40B4-BE49-F238E27FC236}">
                <a16:creationId xmlns:a16="http://schemas.microsoft.com/office/drawing/2014/main" id="{10D1289F-207A-9E56-F716-2C66F0DECF06}"/>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brightnessContrast bright="-60000"/>
                    </a14:imgEffect>
                  </a14:imgLayer>
                </a14:imgProps>
              </a:ext>
              <a:ext uri="{837473B0-CC2E-450A-ABE3-18F120FF3D39}">
                <a1611:picAttrSrcUrl xmlns:a1611="http://schemas.microsoft.com/office/drawing/2016/11/main" xmlns="" r:id="rId5"/>
              </a:ext>
            </a:extLst>
          </a:blip>
          <a:srcRect b="13102"/>
          <a:stretch/>
        </p:blipFill>
        <p:spPr>
          <a:xfrm>
            <a:off x="3611" y="10"/>
            <a:ext cx="12188389" cy="6857990"/>
          </a:xfrm>
          <a:prstGeom prst="rect">
            <a:avLst/>
          </a:prstGeom>
        </p:spPr>
      </p:pic>
      <p:grpSp>
        <p:nvGrpSpPr>
          <p:cNvPr id="59" name="Group 58">
            <a:extLst>
              <a:ext uri="{FF2B5EF4-FFF2-40B4-BE49-F238E27FC236}">
                <a16:creationId xmlns:a16="http://schemas.microsoft.com/office/drawing/2014/main" id="{15502586-682B-4EDF-9515-674BB4E1CD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660" y="0"/>
            <a:ext cx="12129056" cy="6853764"/>
            <a:chOff x="-11660" y="0"/>
            <a:chExt cx="12129056" cy="6853764"/>
          </a:xfrm>
        </p:grpSpPr>
        <p:sp>
          <p:nvSpPr>
            <p:cNvPr id="60"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1660" y="4234"/>
              <a:ext cx="12129056" cy="6849530"/>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1" name="Group 60">
              <a:extLst>
                <a:ext uri="{FF2B5EF4-FFF2-40B4-BE49-F238E27FC236}">
                  <a16:creationId xmlns:a16="http://schemas.microsoft.com/office/drawing/2014/main" id="{04A25545-7FDA-465A-8546-9D927F8286FD}"/>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81"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82"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83"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84"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62" name="Group 61">
              <a:extLst>
                <a:ext uri="{FF2B5EF4-FFF2-40B4-BE49-F238E27FC236}">
                  <a16:creationId xmlns:a16="http://schemas.microsoft.com/office/drawing/2014/main" id="{4C374541-D033-4B72-A232-5461EEAD4DF2}"/>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75"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76"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77"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8"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79"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80"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63" name="Group 62">
              <a:extLst>
                <a:ext uri="{FF2B5EF4-FFF2-40B4-BE49-F238E27FC236}">
                  <a16:creationId xmlns:a16="http://schemas.microsoft.com/office/drawing/2014/main" id="{DEAF6153-6BF6-448C-81C1-2817B0F78001}"/>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71"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72"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73"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4"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64" name="Group 63">
              <a:extLst>
                <a:ext uri="{FF2B5EF4-FFF2-40B4-BE49-F238E27FC236}">
                  <a16:creationId xmlns:a16="http://schemas.microsoft.com/office/drawing/2014/main" id="{BC21AED9-0CB5-426C-A1C4-6EEB548050D5}"/>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65"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66"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67"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68"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69"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0"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5" name="Content Placeholder 4">
            <a:extLst>
              <a:ext uri="{FF2B5EF4-FFF2-40B4-BE49-F238E27FC236}">
                <a16:creationId xmlns:a16="http://schemas.microsoft.com/office/drawing/2014/main" id="{A01A7006-A013-14FD-D66B-84C364EC374C}"/>
              </a:ext>
            </a:extLst>
          </p:cNvPr>
          <p:cNvSpPr>
            <a:spLocks noGrp="1"/>
          </p:cNvSpPr>
          <p:nvPr>
            <p:ph idx="4294967295"/>
          </p:nvPr>
        </p:nvSpPr>
        <p:spPr>
          <a:xfrm>
            <a:off x="946681" y="576628"/>
            <a:ext cx="10429910" cy="5837044"/>
          </a:xfrm>
        </p:spPr>
        <p:txBody>
          <a:bodyPr vert="horz" lIns="91440" tIns="45720" rIns="91440" bIns="45720" rtlCol="0" anchor="ctr">
            <a:normAutofit lnSpcReduction="10000"/>
          </a:bodyPr>
          <a:lstStyle/>
          <a:p>
            <a:pPr>
              <a:lnSpc>
                <a:spcPct val="110000"/>
              </a:lnSpc>
            </a:pPr>
            <a:r>
              <a:rPr lang="en-US" sz="2800" u="sng">
                <a:latin typeface="Times New Roman"/>
                <a:cs typeface="Times New Roman"/>
              </a:rPr>
              <a:t>Incorporating Visual Aids</a:t>
            </a:r>
            <a:r>
              <a:rPr lang="en-US" sz="2800">
                <a:latin typeface="Times New Roman"/>
                <a:cs typeface="Times New Roman"/>
              </a:rPr>
              <a:t>: </a:t>
            </a:r>
          </a:p>
          <a:p>
            <a:pPr marL="0" indent="0">
              <a:lnSpc>
                <a:spcPct val="110000"/>
              </a:lnSpc>
              <a:buNone/>
            </a:pPr>
            <a:r>
              <a:rPr lang="en-US" sz="1600"/>
              <a:t>   </a:t>
            </a:r>
            <a:r>
              <a:rPr lang="en-US" sz="2000">
                <a:latin typeface="Times New Roman"/>
                <a:cs typeface="Times New Roman"/>
              </a:rPr>
              <a:t> </a:t>
            </a:r>
            <a:r>
              <a:rPr lang="en-US">
                <a:latin typeface="Times New Roman"/>
                <a:cs typeface="Times New Roman"/>
              </a:rPr>
              <a:t>This includes diagrams, flowcharts, tables, and other visual elements to illustrate concepts and processes. Visual aids enhance comprehension, especially for complex topics, by providing visual representations that complement textual explanations.</a:t>
            </a:r>
          </a:p>
          <a:p>
            <a:pPr>
              <a:lnSpc>
                <a:spcPct val="110000"/>
              </a:lnSpc>
            </a:pPr>
            <a:r>
              <a:rPr lang="en-US" sz="2800" u="sng">
                <a:latin typeface="Times New Roman"/>
                <a:cs typeface="Times New Roman"/>
              </a:rPr>
              <a:t>Providing Examples and Scenarios:</a:t>
            </a:r>
            <a:r>
              <a:rPr lang="en-US" sz="2800">
                <a:latin typeface="Times New Roman"/>
                <a:cs typeface="Times New Roman"/>
              </a:rPr>
              <a:t> </a:t>
            </a:r>
          </a:p>
          <a:p>
            <a:pPr marL="0" indent="0">
              <a:lnSpc>
                <a:spcPct val="110000"/>
              </a:lnSpc>
              <a:buNone/>
            </a:pPr>
            <a:r>
              <a:rPr lang="en-US" sz="1600"/>
              <a:t>   </a:t>
            </a:r>
            <a:r>
              <a:rPr lang="en-US">
                <a:latin typeface="Times New Roman"/>
                <a:cs typeface="Times New Roman"/>
              </a:rPr>
              <a:t>Offering practical examples and scenarios to demonstrate how policies apply in real-world situations. Examples help users understand abstract concepts by showing concrete applications and potential outcomes in familiar contexts. </a:t>
            </a:r>
          </a:p>
          <a:p>
            <a:pPr>
              <a:lnSpc>
                <a:spcPct val="110000"/>
              </a:lnSpc>
            </a:pPr>
            <a:r>
              <a:rPr lang="en-US" sz="2800" u="sng">
                <a:latin typeface="Times New Roman"/>
                <a:cs typeface="Times New Roman"/>
              </a:rPr>
              <a:t>Consistent Format and Style</a:t>
            </a:r>
            <a:r>
              <a:rPr lang="en-US" sz="2800">
                <a:latin typeface="Times New Roman"/>
                <a:cs typeface="Times New Roman"/>
              </a:rPr>
              <a:t>:</a:t>
            </a:r>
          </a:p>
          <a:p>
            <a:pPr marL="0" indent="0">
              <a:lnSpc>
                <a:spcPct val="110000"/>
              </a:lnSpc>
              <a:buNone/>
            </a:pPr>
            <a:r>
              <a:rPr lang="en-US" sz="1600"/>
              <a:t>    </a:t>
            </a:r>
            <a:r>
              <a:rPr lang="en-US" sz="1800"/>
              <a:t> </a:t>
            </a:r>
            <a:r>
              <a:rPr lang="en-US">
                <a:latin typeface="Times New Roman"/>
                <a:cs typeface="Times New Roman"/>
              </a:rPr>
              <a:t>Maintaining uniformity in format, style, and presentation across all policies to ensure coherence and clarity. Consistency makes policies easier to read and navigate, reducing cognitive load and enhancing user experience. </a:t>
            </a:r>
          </a:p>
        </p:txBody>
      </p:sp>
    </p:spTree>
    <p:extLst>
      <p:ext uri="{BB962C8B-B14F-4D97-AF65-F5344CB8AC3E}">
        <p14:creationId xmlns:p14="http://schemas.microsoft.com/office/powerpoint/2010/main" val="3877277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46">
            <a:extLst>
              <a:ext uri="{FF2B5EF4-FFF2-40B4-BE49-F238E27FC236}">
                <a16:creationId xmlns:a16="http://schemas.microsoft.com/office/drawing/2014/main" id="{70A29ECD-D68F-4AC9-9FA0-BEF7663BC1F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48" name="Rectangle 47">
              <a:extLst>
                <a:ext uri="{FF2B5EF4-FFF2-40B4-BE49-F238E27FC236}">
                  <a16:creationId xmlns:a16="http://schemas.microsoft.com/office/drawing/2014/main" id="{0569ADE5-A097-4089-9B9C-A0B54CA84A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 name="Picture 2">
              <a:extLst>
                <a:ext uri="{FF2B5EF4-FFF2-40B4-BE49-F238E27FC236}">
                  <a16:creationId xmlns:a16="http://schemas.microsoft.com/office/drawing/2014/main" id="{CF4B08C5-FA5E-4D68-801D-E99E9ECF4CC5}"/>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p14="http://schemas.microsoft.com/office/powerpoint/2010/main" xmlns:a14="http://schemas.microsoft.com/office/drawing/2010/main" xmlns:a16="http://schemas.microsoft.com/office/drawing/2014/main">
                  <a:solidFill>
                    <a:srgbClr val="FFFFFF"/>
                  </a:solidFill>
                </a14:hiddenFill>
              </a:ext>
            </a:extLst>
          </p:spPr>
        </p:pic>
      </p:grpSp>
      <p:pic>
        <p:nvPicPr>
          <p:cNvPr id="19" name="Picture 18" descr="A close-up of a combination lock&#10;&#10;Description automatically generated">
            <a:extLst>
              <a:ext uri="{FF2B5EF4-FFF2-40B4-BE49-F238E27FC236}">
                <a16:creationId xmlns:a16="http://schemas.microsoft.com/office/drawing/2014/main" id="{A8235B30-0C7B-5FA4-6749-0780E4C063E5}"/>
              </a:ext>
            </a:extLst>
          </p:cNvPr>
          <p:cNvPicPr>
            <a:picLocks noChangeAspect="1"/>
          </p:cNvPicPr>
          <p:nvPr/>
        </p:nvPicPr>
        <p:blipFill rotWithShape="1">
          <a:blip r:embed="rId3">
            <a:duotone>
              <a:prstClr val="black"/>
              <a:schemeClr val="accent5">
                <a:tint val="45000"/>
                <a:satMod val="400000"/>
              </a:schemeClr>
            </a:duotone>
            <a:alphaModFix/>
            <a:extLst>
              <a:ext uri="{BEBA8EAE-BF5A-486C-A8C5-ECC9F3942E4B}">
                <a14:imgProps xmlns:a14="http://schemas.microsoft.com/office/drawing/2010/main">
                  <a14:imgLayer r:embed="rId4">
                    <a14:imgEffect>
                      <a14:brightnessContrast bright="-56000"/>
                    </a14:imgEffect>
                  </a14:imgLayer>
                </a14:imgProps>
              </a:ext>
              <a:ext uri="{837473B0-CC2E-450A-ABE3-18F120FF3D39}">
                <a1611:picAttrSrcUrl xmlns:a1611="http://schemas.microsoft.com/office/drawing/2016/11/main" xmlns="" r:id="rId5"/>
              </a:ext>
            </a:extLst>
          </a:blip>
          <a:srcRect r="30"/>
          <a:stretch/>
        </p:blipFill>
        <p:spPr>
          <a:xfrm>
            <a:off x="20" y="10"/>
            <a:ext cx="12188369" cy="6857990"/>
          </a:xfrm>
          <a:prstGeom prst="rect">
            <a:avLst/>
          </a:prstGeom>
        </p:spPr>
      </p:pic>
      <p:grpSp>
        <p:nvGrpSpPr>
          <p:cNvPr id="51" name="Group 50">
            <a:extLst>
              <a:ext uri="{FF2B5EF4-FFF2-40B4-BE49-F238E27FC236}">
                <a16:creationId xmlns:a16="http://schemas.microsoft.com/office/drawing/2014/main" id="{9B1032AD-1AE2-4F16-A732-9C0A6A744C8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17" y="0"/>
            <a:ext cx="12186565" cy="6853765"/>
            <a:chOff x="2717" y="0"/>
            <a:chExt cx="12186565" cy="6853765"/>
          </a:xfrm>
        </p:grpSpPr>
        <p:sp>
          <p:nvSpPr>
            <p:cNvPr id="52" name="Round Diagonal Corner Rectangle 7">
              <a:extLst>
                <a:ext uri="{FF2B5EF4-FFF2-40B4-BE49-F238E27FC236}">
                  <a16:creationId xmlns:a16="http://schemas.microsoft.com/office/drawing/2014/main" id="{D5BF75F8-4EA2-44F2-B6EA-3102419BE46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717" y="4235"/>
              <a:ext cx="12186565" cy="6849530"/>
            </a:xfrm>
            <a:prstGeom prst="round2DiagRect">
              <a:avLst>
                <a:gd name="adj1" fmla="val 4147"/>
                <a:gd name="adj2" fmla="val 0"/>
              </a:avLst>
            </a:prstGeom>
            <a:solidFill>
              <a:srgbClr val="041C30"/>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3" name="Group 52">
              <a:extLst>
                <a:ext uri="{FF2B5EF4-FFF2-40B4-BE49-F238E27FC236}">
                  <a16:creationId xmlns:a16="http://schemas.microsoft.com/office/drawing/2014/main" id="{620CA03C-559B-4B3D-94FA-4FAAB3C701D6}"/>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73" name="Freeform 32">
                <a:extLst>
                  <a:ext uri="{FF2B5EF4-FFF2-40B4-BE49-F238E27FC236}">
                    <a16:creationId xmlns:a16="http://schemas.microsoft.com/office/drawing/2014/main" id="{0D9400F9-20AC-487F-8333-B1D60C326B5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74" name="Freeform 33">
                <a:extLst>
                  <a:ext uri="{FF2B5EF4-FFF2-40B4-BE49-F238E27FC236}">
                    <a16:creationId xmlns:a16="http://schemas.microsoft.com/office/drawing/2014/main" id="{A3C314B8-9D5B-430A-93F5-13AA6EA5D0D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75" name="Freeform 34">
                <a:extLst>
                  <a:ext uri="{FF2B5EF4-FFF2-40B4-BE49-F238E27FC236}">
                    <a16:creationId xmlns:a16="http://schemas.microsoft.com/office/drawing/2014/main" id="{0AE01D6D-B764-4C22-B93C-1EB06BEACFE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6" name="Freeform 37">
                <a:extLst>
                  <a:ext uri="{FF2B5EF4-FFF2-40B4-BE49-F238E27FC236}">
                    <a16:creationId xmlns:a16="http://schemas.microsoft.com/office/drawing/2014/main" id="{83F0D1C3-E2D7-4810-B68A-4A9CD7ED9A0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54" name="Group 53">
              <a:extLst>
                <a:ext uri="{FF2B5EF4-FFF2-40B4-BE49-F238E27FC236}">
                  <a16:creationId xmlns:a16="http://schemas.microsoft.com/office/drawing/2014/main" id="{504DCDB6-51D7-4CA8-8C00-D2C7CC7BDC64}"/>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67" name="Freeform 35">
                <a:extLst>
                  <a:ext uri="{FF2B5EF4-FFF2-40B4-BE49-F238E27FC236}">
                    <a16:creationId xmlns:a16="http://schemas.microsoft.com/office/drawing/2014/main" id="{398FAFF7-9785-43B0-9808-4152480B4A1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68" name="Freeform 36">
                <a:extLst>
                  <a:ext uri="{FF2B5EF4-FFF2-40B4-BE49-F238E27FC236}">
                    <a16:creationId xmlns:a16="http://schemas.microsoft.com/office/drawing/2014/main" id="{74FF4F16-1B2B-45C7-8B72-A6E1BDCA8F3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69" name="Freeform 38">
                <a:extLst>
                  <a:ext uri="{FF2B5EF4-FFF2-40B4-BE49-F238E27FC236}">
                    <a16:creationId xmlns:a16="http://schemas.microsoft.com/office/drawing/2014/main" id="{024C58FF-B88A-4C98-84F5-5250D7ECBEA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0" name="Freeform 39">
                <a:extLst>
                  <a:ext uri="{FF2B5EF4-FFF2-40B4-BE49-F238E27FC236}">
                    <a16:creationId xmlns:a16="http://schemas.microsoft.com/office/drawing/2014/main" id="{CF66BE12-1011-4281-9B5B-9EB78748C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71" name="Freeform 40">
                <a:extLst>
                  <a:ext uri="{FF2B5EF4-FFF2-40B4-BE49-F238E27FC236}">
                    <a16:creationId xmlns:a16="http://schemas.microsoft.com/office/drawing/2014/main" id="{2B990641-2D85-4B84-B550-76A15FEA3CB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72" name="Rectangle 41">
                <a:extLst>
                  <a:ext uri="{FF2B5EF4-FFF2-40B4-BE49-F238E27FC236}">
                    <a16:creationId xmlns:a16="http://schemas.microsoft.com/office/drawing/2014/main" id="{AF8C6C46-BE99-434C-B6A1-24CC16A7A62B}"/>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55" name="Group 54">
              <a:extLst>
                <a:ext uri="{FF2B5EF4-FFF2-40B4-BE49-F238E27FC236}">
                  <a16:creationId xmlns:a16="http://schemas.microsoft.com/office/drawing/2014/main" id="{60203417-ECB2-441C-9E31-E1311E693E2B}"/>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63" name="Freeform 32">
                <a:extLst>
                  <a:ext uri="{FF2B5EF4-FFF2-40B4-BE49-F238E27FC236}">
                    <a16:creationId xmlns:a16="http://schemas.microsoft.com/office/drawing/2014/main" id="{C99E031B-FF68-4278-A520-932C94F876B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64" name="Freeform 33">
                <a:extLst>
                  <a:ext uri="{FF2B5EF4-FFF2-40B4-BE49-F238E27FC236}">
                    <a16:creationId xmlns:a16="http://schemas.microsoft.com/office/drawing/2014/main" id="{C06A442B-E101-4380-BD3C-E29B08A8D06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65" name="Freeform 34">
                <a:extLst>
                  <a:ext uri="{FF2B5EF4-FFF2-40B4-BE49-F238E27FC236}">
                    <a16:creationId xmlns:a16="http://schemas.microsoft.com/office/drawing/2014/main" id="{22720611-CCB1-48C9-ACCB-05985597F6F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66" name="Freeform 37">
                <a:extLst>
                  <a:ext uri="{FF2B5EF4-FFF2-40B4-BE49-F238E27FC236}">
                    <a16:creationId xmlns:a16="http://schemas.microsoft.com/office/drawing/2014/main" id="{1FA4B526-A1D1-4B3C-B36D-2F286F5375E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56" name="Group 55">
              <a:extLst>
                <a:ext uri="{FF2B5EF4-FFF2-40B4-BE49-F238E27FC236}">
                  <a16:creationId xmlns:a16="http://schemas.microsoft.com/office/drawing/2014/main" id="{3BE11AF3-15F8-4578-9B8B-2F066B55056A}"/>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57" name="Freeform 35">
                <a:extLst>
                  <a:ext uri="{FF2B5EF4-FFF2-40B4-BE49-F238E27FC236}">
                    <a16:creationId xmlns:a16="http://schemas.microsoft.com/office/drawing/2014/main" id="{0CF1BE1B-D6DD-411E-96AB-2BEDA39C865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58" name="Freeform 36">
                <a:extLst>
                  <a:ext uri="{FF2B5EF4-FFF2-40B4-BE49-F238E27FC236}">
                    <a16:creationId xmlns:a16="http://schemas.microsoft.com/office/drawing/2014/main" id="{785B83A2-9629-402A-BDFF-564D2AAE8A0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59" name="Freeform 38">
                <a:extLst>
                  <a:ext uri="{FF2B5EF4-FFF2-40B4-BE49-F238E27FC236}">
                    <a16:creationId xmlns:a16="http://schemas.microsoft.com/office/drawing/2014/main" id="{66C9EABC-41F6-4014-90E5-D4213FE9D62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60" name="Freeform 39">
                <a:extLst>
                  <a:ext uri="{FF2B5EF4-FFF2-40B4-BE49-F238E27FC236}">
                    <a16:creationId xmlns:a16="http://schemas.microsoft.com/office/drawing/2014/main" id="{A0FA8F7F-2926-4F25-9088-A3E86D0B746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61" name="Freeform 40">
                <a:extLst>
                  <a:ext uri="{FF2B5EF4-FFF2-40B4-BE49-F238E27FC236}">
                    <a16:creationId xmlns:a16="http://schemas.microsoft.com/office/drawing/2014/main" id="{527A5DDC-207D-4303-9F79-5D19A87E167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62" name="Rectangle 41">
                <a:extLst>
                  <a:ext uri="{FF2B5EF4-FFF2-40B4-BE49-F238E27FC236}">
                    <a16:creationId xmlns:a16="http://schemas.microsoft.com/office/drawing/2014/main" id="{B21A0178-E0A0-4E63-BB90-0919529662FD}"/>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4" name="Title 3">
            <a:extLst>
              <a:ext uri="{FF2B5EF4-FFF2-40B4-BE49-F238E27FC236}">
                <a16:creationId xmlns:a16="http://schemas.microsoft.com/office/drawing/2014/main" id="{7497781B-24BF-6C5B-AD40-971F9527AD23}"/>
              </a:ext>
            </a:extLst>
          </p:cNvPr>
          <p:cNvSpPr>
            <a:spLocks noGrp="1"/>
          </p:cNvSpPr>
          <p:nvPr>
            <p:ph type="title"/>
          </p:nvPr>
        </p:nvSpPr>
        <p:spPr>
          <a:xfrm>
            <a:off x="150963" y="518703"/>
            <a:ext cx="11919585" cy="821490"/>
          </a:xfrm>
        </p:spPr>
        <p:txBody>
          <a:bodyPr vert="horz" lIns="91440" tIns="45720" rIns="91440" bIns="45720" rtlCol="0" anchor="ctr">
            <a:noAutofit/>
          </a:bodyPr>
          <a:lstStyle/>
          <a:p>
            <a:pPr algn="ctr"/>
            <a:r>
              <a:rPr lang="en-US" sz="3000">
                <a:solidFill>
                  <a:schemeClr val="tx2"/>
                </a:solidFill>
                <a:latin typeface="Times New Roman"/>
                <a:ea typeface="+mj-lt"/>
                <a:cs typeface="+mj-lt"/>
              </a:rPr>
              <a:t>Security Policies to Mitigate Email </a:t>
            </a:r>
            <a:br>
              <a:rPr lang="en-US" sz="3000">
                <a:solidFill>
                  <a:schemeClr val="tx2"/>
                </a:solidFill>
                <a:latin typeface="Times New Roman"/>
                <a:ea typeface="+mj-lt"/>
                <a:cs typeface="+mj-lt"/>
              </a:rPr>
            </a:br>
            <a:r>
              <a:rPr lang="en-US" sz="3000">
                <a:solidFill>
                  <a:schemeClr val="tx2"/>
                </a:solidFill>
                <a:latin typeface="Times New Roman"/>
                <a:ea typeface="+mj-lt"/>
                <a:cs typeface="+mj-lt"/>
              </a:rPr>
              <a:t>Compromise Risks</a:t>
            </a:r>
            <a:endParaRPr lang="en-US" sz="3000">
              <a:solidFill>
                <a:schemeClr val="tx2"/>
              </a:solidFill>
              <a:latin typeface="Times New Roman"/>
              <a:cs typeface="Times New Roman"/>
            </a:endParaRPr>
          </a:p>
        </p:txBody>
      </p:sp>
      <p:sp>
        <p:nvSpPr>
          <p:cNvPr id="11" name="Content Placeholder 4">
            <a:extLst>
              <a:ext uri="{FF2B5EF4-FFF2-40B4-BE49-F238E27FC236}">
                <a16:creationId xmlns:a16="http://schemas.microsoft.com/office/drawing/2014/main" id="{59FF7825-2A7E-293D-50E5-B929A84181FD}"/>
              </a:ext>
            </a:extLst>
          </p:cNvPr>
          <p:cNvSpPr>
            <a:spLocks noGrp="1"/>
          </p:cNvSpPr>
          <p:nvPr>
            <p:ph idx="1"/>
          </p:nvPr>
        </p:nvSpPr>
        <p:spPr>
          <a:xfrm>
            <a:off x="959910" y="1225598"/>
            <a:ext cx="10466538" cy="5420192"/>
          </a:xfrm>
        </p:spPr>
        <p:txBody>
          <a:bodyPr vert="horz" lIns="91440" tIns="45720" rIns="91440" bIns="45720" rtlCol="0" anchor="ctr">
            <a:normAutofit/>
          </a:bodyPr>
          <a:lstStyle/>
          <a:p>
            <a:pPr>
              <a:lnSpc>
                <a:spcPct val="110000"/>
              </a:lnSpc>
            </a:pPr>
            <a:r>
              <a:rPr lang="en-US" sz="2800" u="sng">
                <a:latin typeface="Times New Roman"/>
                <a:ea typeface="+mn-lt"/>
                <a:cs typeface="+mn-lt"/>
              </a:rPr>
              <a:t>Strong Password Policies</a:t>
            </a:r>
            <a:r>
              <a:rPr lang="en-US" sz="2800">
                <a:latin typeface="Times New Roman"/>
                <a:ea typeface="+mn-lt"/>
                <a:cs typeface="+mn-lt"/>
              </a:rPr>
              <a:t>:</a:t>
            </a:r>
          </a:p>
          <a:p>
            <a:pPr marL="0" indent="0">
              <a:lnSpc>
                <a:spcPct val="110000"/>
              </a:lnSpc>
              <a:buNone/>
            </a:pPr>
            <a:r>
              <a:rPr lang="en-US" sz="1900">
                <a:ea typeface="+mn-lt"/>
                <a:cs typeface="+mn-lt"/>
              </a:rPr>
              <a:t> </a:t>
            </a:r>
            <a:r>
              <a:rPr lang="en-US" sz="1800">
                <a:ea typeface="+mn-lt"/>
                <a:cs typeface="+mn-lt"/>
              </a:rPr>
              <a:t> </a:t>
            </a:r>
            <a:r>
              <a:rPr lang="en-US">
                <a:latin typeface="Times New Roman"/>
                <a:ea typeface="+mn-lt"/>
                <a:cs typeface="+mn-lt"/>
              </a:rPr>
              <a:t> Enforcing rules for creating and managing passwords, such as using complex combinations of letters, numbers, and symbols, and requiring regular password changes. Strong passwords are harder for attackers to guess or crack, reducing the likelihood of unauthorized access to email accounts.</a:t>
            </a:r>
          </a:p>
          <a:p>
            <a:pPr>
              <a:lnSpc>
                <a:spcPct val="110000"/>
              </a:lnSpc>
            </a:pPr>
            <a:r>
              <a:rPr lang="en-US" sz="2800" u="sng">
                <a:latin typeface="Times New Roman"/>
                <a:ea typeface="+mn-lt"/>
                <a:cs typeface="+mn-lt"/>
              </a:rPr>
              <a:t>Security Awareness Training</a:t>
            </a:r>
            <a:r>
              <a:rPr lang="en-US" sz="2800">
                <a:latin typeface="Times New Roman"/>
                <a:ea typeface="+mn-lt"/>
                <a:cs typeface="+mn-lt"/>
              </a:rPr>
              <a:t>:</a:t>
            </a:r>
            <a:r>
              <a:rPr lang="en-US">
                <a:latin typeface="Times New Roman"/>
                <a:ea typeface="+mn-lt"/>
                <a:cs typeface="+mn-lt"/>
              </a:rPr>
              <a:t> </a:t>
            </a:r>
          </a:p>
          <a:p>
            <a:pPr marL="0" indent="0">
              <a:lnSpc>
                <a:spcPct val="110000"/>
              </a:lnSpc>
              <a:buNone/>
            </a:pPr>
            <a:r>
              <a:rPr lang="en-US" sz="1900">
                <a:ea typeface="+mn-lt"/>
                <a:cs typeface="+mn-lt"/>
              </a:rPr>
              <a:t>  </a:t>
            </a:r>
            <a:r>
              <a:rPr lang="en-US">
                <a:latin typeface="Times New Roman"/>
                <a:ea typeface="+mn-lt"/>
                <a:cs typeface="+mn-lt"/>
              </a:rPr>
              <a:t> Educating employees about common email phishing threats and how to recognize and respond to suspicious emails. Awareness training helps employees become more vigilant and proactive in identifying and reporting potential security risks, including phishing attempts</a:t>
            </a:r>
            <a:endParaRPr lang="en-US">
              <a:latin typeface="Times New Roman"/>
              <a:cs typeface="Times New Roman"/>
            </a:endParaRPr>
          </a:p>
        </p:txBody>
      </p:sp>
    </p:spTree>
    <p:extLst>
      <p:ext uri="{BB962C8B-B14F-4D97-AF65-F5344CB8AC3E}">
        <p14:creationId xmlns:p14="http://schemas.microsoft.com/office/powerpoint/2010/main" val="3225007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E12713FD86F084AA6A07D91EFC57535" ma:contentTypeVersion="10" ma:contentTypeDescription="Create a new document." ma:contentTypeScope="" ma:versionID="2682ee01145f4de0efa47259165424d6">
  <xsd:schema xmlns:xsd="http://www.w3.org/2001/XMLSchema" xmlns:xs="http://www.w3.org/2001/XMLSchema" xmlns:p="http://schemas.microsoft.com/office/2006/metadata/properties" xmlns:ns2="229667a7-ad6f-4a4c-b9af-f7a56d9ca4b5" xmlns:ns3="2c5e4dbe-4de3-45b4-904e-16db240d9709" targetNamespace="http://schemas.microsoft.com/office/2006/metadata/properties" ma:root="true" ma:fieldsID="1dd98dce7822d8f6eee7d7faf1583f4a" ns2:_="" ns3:_="">
    <xsd:import namespace="229667a7-ad6f-4a4c-b9af-f7a56d9ca4b5"/>
    <xsd:import namespace="2c5e4dbe-4de3-45b4-904e-16db240d9709"/>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SearchProperties" minOccurs="0"/>
                <xsd:element ref="ns3:MediaServiceObjectDetectorVersions" minOccurs="0"/>
                <xsd:element ref="ns3:MediaServiceDateTaken" minOccurs="0"/>
                <xsd:element ref="ns3:MediaServiceGenerationTime" minOccurs="0"/>
                <xsd:element ref="ns3:MediaServiceEventHashCode"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9667a7-ad6f-4a4c-b9af-f7a56d9ca4b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c5e4dbe-4de3-45b4-904e-16db240d9709"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BB011D9-F4F3-4C54-9B59-8CB38B153A47}">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00DD7166-1A38-40E3-AB0A-063CFA885BD0}">
  <ds:schemaRefs>
    <ds:schemaRef ds:uri="http://schemas.microsoft.com/sharepoint/v3/contenttype/forms"/>
  </ds:schemaRefs>
</ds:datastoreItem>
</file>

<file path=customXml/itemProps3.xml><?xml version="1.0" encoding="utf-8"?>
<ds:datastoreItem xmlns:ds="http://schemas.openxmlformats.org/officeDocument/2006/customXml" ds:itemID="{31323467-939B-4529-A9F4-1040F79BBE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9667a7-ad6f-4a4c-b9af-f7a56d9ca4b5"/>
    <ds:schemaRef ds:uri="2c5e4dbe-4de3-45b4-904e-16db240d970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Template>
  <TotalTime>0</TotalTime>
  <Words>1452</Words>
  <Application>Microsoft Office PowerPoint</Application>
  <PresentationFormat>Widescreen</PresentationFormat>
  <Paragraphs>76</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Century Schoolbook</vt:lpstr>
      <vt:lpstr>Roboto</vt:lpstr>
      <vt:lpstr>Times New Roman</vt:lpstr>
      <vt:lpstr>Trebuchet MS</vt:lpstr>
      <vt:lpstr>Tw Cen MT</vt:lpstr>
      <vt:lpstr>Circuit</vt:lpstr>
      <vt:lpstr>PowerPoint Presentation</vt:lpstr>
      <vt:lpstr>INTRODUCTION</vt:lpstr>
      <vt:lpstr>PowerPoint Presentation</vt:lpstr>
      <vt:lpstr>GOVERNANCE PROCESS</vt:lpstr>
      <vt:lpstr>Governance Process for Policy Development</vt:lpstr>
      <vt:lpstr>PowerPoint Presentation</vt:lpstr>
      <vt:lpstr>        Improving Policy Readability</vt:lpstr>
      <vt:lpstr>PowerPoint Presentation</vt:lpstr>
      <vt:lpstr>Security Policies to Mitigate Email  Compromise Risks</vt:lpstr>
      <vt:lpstr>PowerPoint Presentation</vt:lpstr>
      <vt:lpstr>Steps to Address Employee Awareness  and Understanding</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ende</cp:lastModifiedBy>
  <cp:revision>2</cp:revision>
  <dcterms:created xsi:type="dcterms:W3CDTF">2024-02-29T15:13:14Z</dcterms:created>
  <dcterms:modified xsi:type="dcterms:W3CDTF">2024-04-04T12:22:03Z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0x010100BE12713FD86F084AA6A07D91EFC57535</vt:lpwstr>
  </property>
</Properties>
</file>

<file path=docProps/thumbnail.jpeg>
</file>